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51" r:id="rId1"/>
  </p:sldMasterIdLst>
  <p:notesMasterIdLst>
    <p:notesMasterId r:id="rId32"/>
  </p:notesMasterIdLst>
  <p:sldIdLst>
    <p:sldId id="955" r:id="rId2"/>
    <p:sldId id="956" r:id="rId3"/>
    <p:sldId id="957" r:id="rId4"/>
    <p:sldId id="958" r:id="rId5"/>
    <p:sldId id="959" r:id="rId6"/>
    <p:sldId id="960" r:id="rId7"/>
    <p:sldId id="961" r:id="rId8"/>
    <p:sldId id="962" r:id="rId9"/>
    <p:sldId id="963" r:id="rId10"/>
    <p:sldId id="964" r:id="rId11"/>
    <p:sldId id="965" r:id="rId12"/>
    <p:sldId id="966" r:id="rId13"/>
    <p:sldId id="967" r:id="rId14"/>
    <p:sldId id="968" r:id="rId15"/>
    <p:sldId id="969" r:id="rId16"/>
    <p:sldId id="970" r:id="rId17"/>
    <p:sldId id="256" r:id="rId18"/>
    <p:sldId id="980" r:id="rId19"/>
    <p:sldId id="981" r:id="rId20"/>
    <p:sldId id="982" r:id="rId21"/>
    <p:sldId id="971" r:id="rId22"/>
    <p:sldId id="972" r:id="rId23"/>
    <p:sldId id="973" r:id="rId24"/>
    <p:sldId id="974" r:id="rId25"/>
    <p:sldId id="975" r:id="rId26"/>
    <p:sldId id="976" r:id="rId27"/>
    <p:sldId id="977" r:id="rId28"/>
    <p:sldId id="978" r:id="rId29"/>
    <p:sldId id="979" r:id="rId30"/>
    <p:sldId id="983" r:id="rId31"/>
  </p:sldIdLst>
  <p:sldSz cx="9144000" cy="6858000" type="screen4x3"/>
  <p:notesSz cx="6858000" cy="99456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2">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0066FF"/>
    <a:srgbClr val="006600"/>
    <a:srgbClr val="00CCFF"/>
    <a:srgbClr val="CC6600"/>
    <a:srgbClr val="009999"/>
    <a:srgbClr val="AF0DA7"/>
    <a:srgbClr val="007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8" autoAdjust="0"/>
    <p:restoredTop sz="78005" autoAdjust="0"/>
  </p:normalViewPr>
  <p:slideViewPr>
    <p:cSldViewPr>
      <p:cViewPr varScale="1">
        <p:scale>
          <a:sx n="56" d="100"/>
          <a:sy n="56" d="100"/>
        </p:scale>
        <p:origin x="1188" y="78"/>
      </p:cViewPr>
      <p:guideLst>
        <p:guide orient="horz" pos="2160"/>
        <p:guide pos="2880"/>
      </p:guideLst>
    </p:cSldViewPr>
  </p:slideViewPr>
  <p:outlineViewPr>
    <p:cViewPr>
      <p:scale>
        <a:sx n="33" d="100"/>
        <a:sy n="33" d="100"/>
      </p:scale>
      <p:origin x="54" y="2226"/>
    </p:cViewPr>
  </p:outlineViewPr>
  <p:notesTextViewPr>
    <p:cViewPr>
      <p:scale>
        <a:sx n="1" d="1"/>
        <a:sy n="1" d="1"/>
      </p:scale>
      <p:origin x="0" y="0"/>
    </p:cViewPr>
  </p:notesTextViewPr>
  <p:sorterViewPr>
    <p:cViewPr>
      <p:scale>
        <a:sx n="100" d="100"/>
        <a:sy n="100" d="100"/>
      </p:scale>
      <p:origin x="0" y="9012"/>
    </p:cViewPr>
  </p:sorterViewPr>
  <p:notesViewPr>
    <p:cSldViewPr>
      <p:cViewPr varScale="1">
        <p:scale>
          <a:sx n="77" d="100"/>
          <a:sy n="77" d="100"/>
        </p:scale>
        <p:origin x="-2160" y="-90"/>
      </p:cViewPr>
      <p:guideLst>
        <p:guide orient="horz" pos="3132"/>
        <p:guide pos="215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60BA8F-08CD-470F-9248-0B7B705BD9F5}"/>
              </a:ext>
            </a:extLst>
          </p:cNvPr>
          <p:cNvSpPr>
            <a:spLocks noGrp="1"/>
          </p:cNvSpPr>
          <p:nvPr>
            <p:ph type="hdr" sz="quarter"/>
          </p:nvPr>
        </p:nvSpPr>
        <p:spPr>
          <a:xfrm>
            <a:off x="0" y="0"/>
            <a:ext cx="2971800" cy="498475"/>
          </a:xfrm>
          <a:prstGeom prst="rect">
            <a:avLst/>
          </a:prstGeom>
        </p:spPr>
        <p:txBody>
          <a:bodyPr vert="horz" lIns="97811" tIns="48906" rIns="97811" bIns="48906" rtlCol="0"/>
          <a:lstStyle>
            <a:lvl1pPr algn="l" fontAlgn="auto">
              <a:spcBef>
                <a:spcPts val="0"/>
              </a:spcBef>
              <a:spcAft>
                <a:spcPts val="0"/>
              </a:spcAft>
              <a:defRPr sz="1300">
                <a:latin typeface="+mn-lt"/>
              </a:defRPr>
            </a:lvl1pPr>
          </a:lstStyle>
          <a:p>
            <a:pPr>
              <a:defRPr/>
            </a:pPr>
            <a:endParaRPr lang="en-US"/>
          </a:p>
        </p:txBody>
      </p:sp>
      <p:sp>
        <p:nvSpPr>
          <p:cNvPr id="3" name="Date Placeholder 2">
            <a:extLst>
              <a:ext uri="{FF2B5EF4-FFF2-40B4-BE49-F238E27FC236}">
                <a16:creationId xmlns:a16="http://schemas.microsoft.com/office/drawing/2014/main" id="{A378DA56-0670-4416-AC42-249190879D85}"/>
              </a:ext>
            </a:extLst>
          </p:cNvPr>
          <p:cNvSpPr>
            <a:spLocks noGrp="1"/>
          </p:cNvSpPr>
          <p:nvPr>
            <p:ph type="dt" idx="1"/>
          </p:nvPr>
        </p:nvSpPr>
        <p:spPr>
          <a:xfrm>
            <a:off x="3884613" y="0"/>
            <a:ext cx="2971800" cy="498475"/>
          </a:xfrm>
          <a:prstGeom prst="rect">
            <a:avLst/>
          </a:prstGeom>
        </p:spPr>
        <p:txBody>
          <a:bodyPr vert="horz" lIns="97811" tIns="48906" rIns="97811" bIns="48906" rtlCol="0"/>
          <a:lstStyle>
            <a:lvl1pPr algn="r" fontAlgn="auto">
              <a:spcBef>
                <a:spcPts val="0"/>
              </a:spcBef>
              <a:spcAft>
                <a:spcPts val="0"/>
              </a:spcAft>
              <a:defRPr sz="1300">
                <a:latin typeface="+mn-lt"/>
              </a:defRPr>
            </a:lvl1pPr>
          </a:lstStyle>
          <a:p>
            <a:pPr>
              <a:defRPr/>
            </a:pPr>
            <a:fld id="{B9695DB7-5E27-48C9-AD06-60FAEA32172A}" type="datetimeFigureOut">
              <a:rPr lang="en-US"/>
              <a:pPr>
                <a:defRPr/>
              </a:pPr>
              <a:t>5/23/2017</a:t>
            </a:fld>
            <a:endParaRPr lang="en-US"/>
          </a:p>
        </p:txBody>
      </p:sp>
      <p:sp>
        <p:nvSpPr>
          <p:cNvPr id="4" name="Slide Image Placeholder 3">
            <a:extLst>
              <a:ext uri="{FF2B5EF4-FFF2-40B4-BE49-F238E27FC236}">
                <a16:creationId xmlns:a16="http://schemas.microsoft.com/office/drawing/2014/main" id="{6F59A12D-A36F-48A5-A598-D3F58F035332}"/>
              </a:ext>
            </a:extLst>
          </p:cNvPr>
          <p:cNvSpPr>
            <a:spLocks noGrp="1" noRot="1" noChangeAspect="1"/>
          </p:cNvSpPr>
          <p:nvPr>
            <p:ph type="sldImg" idx="2"/>
          </p:nvPr>
        </p:nvSpPr>
        <p:spPr>
          <a:xfrm>
            <a:off x="942975" y="747713"/>
            <a:ext cx="4972050" cy="3729037"/>
          </a:xfrm>
          <a:prstGeom prst="rect">
            <a:avLst/>
          </a:prstGeom>
          <a:noFill/>
          <a:ln w="12700">
            <a:solidFill>
              <a:prstClr val="black"/>
            </a:solidFill>
          </a:ln>
        </p:spPr>
        <p:txBody>
          <a:bodyPr vert="horz" lIns="97811" tIns="48906" rIns="97811" bIns="48906" rtlCol="0" anchor="ctr"/>
          <a:lstStyle/>
          <a:p>
            <a:pPr lvl="0"/>
            <a:endParaRPr lang="en-US" noProof="0"/>
          </a:p>
        </p:txBody>
      </p:sp>
      <p:sp>
        <p:nvSpPr>
          <p:cNvPr id="5" name="Notes Placeholder 4">
            <a:extLst>
              <a:ext uri="{FF2B5EF4-FFF2-40B4-BE49-F238E27FC236}">
                <a16:creationId xmlns:a16="http://schemas.microsoft.com/office/drawing/2014/main" id="{C5DD6458-D549-402E-A9B0-E1D398D775E1}"/>
              </a:ext>
            </a:extLst>
          </p:cNvPr>
          <p:cNvSpPr>
            <a:spLocks noGrp="1"/>
          </p:cNvSpPr>
          <p:nvPr>
            <p:ph type="body" sz="quarter" idx="3"/>
          </p:nvPr>
        </p:nvSpPr>
        <p:spPr>
          <a:xfrm>
            <a:off x="685800" y="4724400"/>
            <a:ext cx="5486400" cy="4475163"/>
          </a:xfrm>
          <a:prstGeom prst="rect">
            <a:avLst/>
          </a:prstGeom>
        </p:spPr>
        <p:txBody>
          <a:bodyPr vert="horz" lIns="97811" tIns="48906" rIns="97811" bIns="4890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8E60973-F98C-4727-A99B-761FBDCB688D}"/>
              </a:ext>
            </a:extLst>
          </p:cNvPr>
          <p:cNvSpPr>
            <a:spLocks noGrp="1"/>
          </p:cNvSpPr>
          <p:nvPr>
            <p:ph type="ftr" sz="quarter" idx="4"/>
          </p:nvPr>
        </p:nvSpPr>
        <p:spPr>
          <a:xfrm>
            <a:off x="0" y="9445625"/>
            <a:ext cx="2971800" cy="498475"/>
          </a:xfrm>
          <a:prstGeom prst="rect">
            <a:avLst/>
          </a:prstGeom>
        </p:spPr>
        <p:txBody>
          <a:bodyPr vert="horz" lIns="97811" tIns="48906" rIns="97811" bIns="48906"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a:extLst>
              <a:ext uri="{FF2B5EF4-FFF2-40B4-BE49-F238E27FC236}">
                <a16:creationId xmlns:a16="http://schemas.microsoft.com/office/drawing/2014/main" id="{F58B9C2D-1615-40B1-BE0C-9FA3FEB0771B}"/>
              </a:ext>
            </a:extLst>
          </p:cNvPr>
          <p:cNvSpPr>
            <a:spLocks noGrp="1"/>
          </p:cNvSpPr>
          <p:nvPr>
            <p:ph type="sldNum" sz="quarter" idx="5"/>
          </p:nvPr>
        </p:nvSpPr>
        <p:spPr>
          <a:xfrm>
            <a:off x="3884613" y="9445625"/>
            <a:ext cx="2971800" cy="498475"/>
          </a:xfrm>
          <a:prstGeom prst="rect">
            <a:avLst/>
          </a:prstGeom>
        </p:spPr>
        <p:txBody>
          <a:bodyPr vert="horz" wrap="square" lIns="97811" tIns="48906" rIns="97811" bIns="48906" numCol="1" anchor="b" anchorCtr="0" compatLnSpc="1">
            <a:prstTxWarp prst="textNoShape">
              <a:avLst/>
            </a:prstTxWarp>
          </a:bodyPr>
          <a:lstStyle>
            <a:lvl1pPr algn="r">
              <a:defRPr sz="1300">
                <a:latin typeface="Calibri" panose="020F0502020204030204" pitchFamily="34" charset="0"/>
              </a:defRPr>
            </a:lvl1pPr>
          </a:lstStyle>
          <a:p>
            <a:fld id="{977AAC8D-1904-411B-BEA2-DAFFAB390B1D}" type="slidenum">
              <a:rPr lang="en-US" altLang="he-IL"/>
              <a:pPr/>
              <a:t>‹#›</a:t>
            </a:fld>
            <a:endParaRPr lang="en-US" altLang="he-I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1C60E6DC-3044-40EE-ACA8-178567284E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81E4A96A-58D8-4B6D-A155-B465844ED2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he-IL"/>
          </a:p>
        </p:txBody>
      </p:sp>
      <p:sp>
        <p:nvSpPr>
          <p:cNvPr id="4" name="Slide Number Placeholder 3">
            <a:extLst>
              <a:ext uri="{FF2B5EF4-FFF2-40B4-BE49-F238E27FC236}">
                <a16:creationId xmlns:a16="http://schemas.microsoft.com/office/drawing/2014/main" id="{0559D806-B450-415F-8161-F33D4590F60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D3C95E-3988-4451-8406-809700AF099F}" type="slidenum">
              <a:rPr lang="en-US" altLang="he-IL">
                <a:latin typeface="Calibri" panose="020F0502020204030204" pitchFamily="34" charset="0"/>
              </a:rPr>
              <a:pPr eaLnBrk="1" hangingPunct="1"/>
              <a:t>1</a:t>
            </a:fld>
            <a:endParaRPr lang="en-US" altLang="he-IL">
              <a:latin typeface="Calibri" panose="020F0502020204030204" pitchFamily="34" charset="0"/>
            </a:endParaRPr>
          </a:p>
        </p:txBody>
      </p:sp>
    </p:spTree>
    <p:extLst>
      <p:ext uri="{BB962C8B-B14F-4D97-AF65-F5344CB8AC3E}">
        <p14:creationId xmlns:p14="http://schemas.microsoft.com/office/powerpoint/2010/main" val="20902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FA5A4BB-7955-4475-8C7F-B0645CF37995}" type="slidenum">
              <a:rPr lang="en-GB" smtClean="0"/>
              <a:t>8</a:t>
            </a:fld>
            <a:endParaRPr lang="en-GB"/>
          </a:p>
        </p:txBody>
      </p:sp>
    </p:spTree>
    <p:extLst>
      <p:ext uri="{BB962C8B-B14F-4D97-AF65-F5344CB8AC3E}">
        <p14:creationId xmlns:p14="http://schemas.microsoft.com/office/powerpoint/2010/main" val="350377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Farm management systems</a:t>
            </a:r>
            <a:r>
              <a:rPr lang="en-GB" baseline="0" dirty="0"/>
              <a:t> are not capable to do what is suggested in the picture. Therefore we have developed FIspace!</a:t>
            </a:r>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solidFill>
                  <a:prstClr val="black"/>
                </a:solidFill>
              </a:rPr>
              <a:pPr/>
              <a:t>12</a:t>
            </a:fld>
            <a:endParaRPr lang="nl-NL">
              <a:solidFill>
                <a:prstClr val="black"/>
              </a:solidFill>
            </a:endParaRPr>
          </a:p>
        </p:txBody>
      </p:sp>
    </p:spTree>
    <p:extLst>
      <p:ext uri="{BB962C8B-B14F-4D97-AF65-F5344CB8AC3E}">
        <p14:creationId xmlns:p14="http://schemas.microsoft.com/office/powerpoint/2010/main" val="4200822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SW: through smart production (farming) and logistics food</a:t>
            </a:r>
            <a:r>
              <a:rPr lang="en-GB" baseline="0" dirty="0"/>
              <a:t> ends at the consumers plate</a:t>
            </a:r>
          </a:p>
          <a:p>
            <a:pPr marL="171450" indent="-171450">
              <a:buFont typeface="Arial" panose="020B0604020202020204" pitchFamily="34" charset="0"/>
              <a:buChar char="•"/>
            </a:pPr>
            <a:r>
              <a:rPr lang="en-GB" baseline="0" dirty="0"/>
              <a:t>Smart tracking and tracing is necessary to provide the right information about the product (contents, freshness, etc.)</a:t>
            </a:r>
          </a:p>
          <a:p>
            <a:pPr marL="171450" indent="-171450">
              <a:buFont typeface="Arial" panose="020B0604020202020204" pitchFamily="34" charset="0"/>
              <a:buChar char="•"/>
            </a:pPr>
            <a:r>
              <a:rPr lang="en-GB" baseline="0" dirty="0"/>
              <a:t>This information can be related to other (IoT) domains such as:</a:t>
            </a:r>
          </a:p>
          <a:p>
            <a:pPr marL="628650" lvl="1" indent="-171450">
              <a:buFont typeface="Arial" panose="020B0604020202020204" pitchFamily="34" charset="0"/>
              <a:buChar char="•"/>
            </a:pPr>
            <a:r>
              <a:rPr lang="en-GB" baseline="0" dirty="0"/>
              <a:t>Domotics (recipes, shopping, etc.)</a:t>
            </a:r>
          </a:p>
          <a:p>
            <a:pPr marL="628650" lvl="1" indent="-171450">
              <a:buFont typeface="Arial" panose="020B0604020202020204" pitchFamily="34" charset="0"/>
              <a:buChar char="•"/>
            </a:pPr>
            <a:r>
              <a:rPr lang="en-GB" baseline="0" dirty="0"/>
              <a:t>Health (allergies, </a:t>
            </a:r>
            <a:r>
              <a:rPr lang="en-GB" baseline="0" dirty="0" err="1"/>
              <a:t>obesitas</a:t>
            </a:r>
            <a:r>
              <a:rPr lang="en-GB" baseline="0" dirty="0"/>
              <a:t>, etc.)</a:t>
            </a:r>
          </a:p>
          <a:p>
            <a:pPr marL="628650" lvl="1" indent="-171450">
              <a:buFont typeface="Arial" panose="020B0604020202020204" pitchFamily="34" charset="0"/>
              <a:buChar char="•"/>
            </a:pPr>
            <a:r>
              <a:rPr lang="en-GB" baseline="0" dirty="0"/>
              <a:t>Fitness/Well-being (calorie-metering, healthy ingredients, etc.) </a:t>
            </a:r>
          </a:p>
          <a:p>
            <a:pPr marL="171450" lvl="0" indent="-171450">
              <a:buFont typeface="Arial" panose="020B0604020202020204" pitchFamily="34" charset="0"/>
              <a:buChar char="•"/>
            </a:pPr>
            <a:r>
              <a:rPr lang="en-GB" baseline="0" dirty="0"/>
              <a:t>HS: There are already several examples from FIWARE phase 3, like </a:t>
            </a:r>
            <a:r>
              <a:rPr lang="en-GB" baseline="0" dirty="0" err="1"/>
              <a:t>tsenso</a:t>
            </a:r>
            <a:r>
              <a:rPr lang="en-GB" baseline="0" dirty="0"/>
              <a:t>, Babbler, </a:t>
            </a:r>
            <a:r>
              <a:rPr lang="en-GB" baseline="0" dirty="0" err="1"/>
              <a:t>Quhoma</a:t>
            </a:r>
            <a:r>
              <a:rPr lang="en-GB" baseline="0" dirty="0"/>
              <a:t>, </a:t>
            </a:r>
            <a:r>
              <a:rPr lang="en-GB" baseline="0" dirty="0" err="1"/>
              <a:t>Foooder</a:t>
            </a:r>
            <a:endParaRPr lang="en-GB" dirty="0"/>
          </a:p>
        </p:txBody>
      </p:sp>
      <p:sp>
        <p:nvSpPr>
          <p:cNvPr id="4" name="Slide Number Placeholder 3"/>
          <p:cNvSpPr>
            <a:spLocks noGrp="1"/>
          </p:cNvSpPr>
          <p:nvPr>
            <p:ph type="sldNum" sz="quarter" idx="10"/>
          </p:nvPr>
        </p:nvSpPr>
        <p:spPr/>
        <p:txBody>
          <a:bodyPr/>
          <a:lstStyle/>
          <a:p>
            <a:fld id="{1DEC6684-9EF0-4D84-8723-21B4A0FCD35F}"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411352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1C60E6DC-3044-40EE-ACA8-178567284E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81E4A96A-58D8-4B6D-A155-B465844ED2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he-IL"/>
          </a:p>
        </p:txBody>
      </p:sp>
      <p:sp>
        <p:nvSpPr>
          <p:cNvPr id="4" name="Slide Number Placeholder 3">
            <a:extLst>
              <a:ext uri="{FF2B5EF4-FFF2-40B4-BE49-F238E27FC236}">
                <a16:creationId xmlns:a16="http://schemas.microsoft.com/office/drawing/2014/main" id="{0559D806-B450-415F-8161-F33D4590F60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D3C95E-3988-4451-8406-809700AF099F}" type="slidenum">
              <a:rPr lang="en-US" altLang="he-IL">
                <a:latin typeface="Calibri" panose="020F0502020204030204" pitchFamily="34" charset="0"/>
              </a:rPr>
              <a:pPr eaLnBrk="1" hangingPunct="1"/>
              <a:t>17</a:t>
            </a:fld>
            <a:endParaRPr lang="en-US" altLang="he-IL">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entury Gothic (כותרות)"/>
                <a:cs typeface="David" panose="020E0502060401010101" pitchFamily="34" charset="-79"/>
              </a:rPr>
              <a:t>ICT allows city officials to interact directly with the community and the city infrastructure and to monitor what is happening in the city, how the city is evolving, and how to enable a better quality of life.</a:t>
            </a:r>
          </a:p>
          <a:p>
            <a:endParaRPr lang="he-IL" dirty="0"/>
          </a:p>
        </p:txBody>
      </p:sp>
      <p:sp>
        <p:nvSpPr>
          <p:cNvPr id="4" name="מציין מיקום של מספר שקופית 3"/>
          <p:cNvSpPr>
            <a:spLocks noGrp="1"/>
          </p:cNvSpPr>
          <p:nvPr>
            <p:ph type="sldNum" sz="quarter" idx="10"/>
          </p:nvPr>
        </p:nvSpPr>
        <p:spPr/>
        <p:txBody>
          <a:bodyPr/>
          <a:lstStyle/>
          <a:p>
            <a:fld id="{977AAC8D-1904-411B-BEA2-DAFFAB390B1D}" type="slidenum">
              <a:rPr lang="en-US" altLang="he-IL" smtClean="0"/>
              <a:pPr/>
              <a:t>18</a:t>
            </a:fld>
            <a:endParaRPr lang="en-US" altLang="he-IL"/>
          </a:p>
        </p:txBody>
      </p:sp>
    </p:spTree>
    <p:extLst>
      <p:ext uri="{BB962C8B-B14F-4D97-AF65-F5344CB8AC3E}">
        <p14:creationId xmlns:p14="http://schemas.microsoft.com/office/powerpoint/2010/main" val="406111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just" rtl="0">
              <a:buFont typeface="Wingdings 2" panose="05020102010507070707" pitchFamily="18" charset="2"/>
              <a:buNone/>
              <a:defRPr/>
            </a:pPr>
            <a:r>
              <a:rPr lang="en-US" sz="1600" b="1" kern="1200" dirty="0">
                <a:solidFill>
                  <a:srgbClr val="0070C4"/>
                </a:solidFill>
                <a:latin typeface="+mn-lt"/>
                <a:ea typeface="+mn-ea"/>
                <a:cs typeface="+mn-cs"/>
              </a:rPr>
              <a:t>Managing the lifecycles of cities</a:t>
            </a:r>
          </a:p>
          <a:p>
            <a:pPr algn="just" rtl="0">
              <a:defRPr/>
            </a:pPr>
            <a:r>
              <a:rPr lang="en-US" sz="1200" b="1" kern="1200" dirty="0">
                <a:solidFill>
                  <a:schemeClr val="tx1"/>
                </a:solidFill>
                <a:latin typeface="+mn-lt"/>
                <a:ea typeface="+mn-ea"/>
                <a:cs typeface="+mn-cs"/>
              </a:rPr>
              <a:t>Early phase: </a:t>
            </a:r>
            <a:r>
              <a:rPr lang="en-US" sz="1200" kern="1200" dirty="0">
                <a:solidFill>
                  <a:schemeClr val="tx1"/>
                </a:solidFill>
                <a:latin typeface="+mn-lt"/>
                <a:ea typeface="+mn-ea"/>
                <a:cs typeface="+mn-cs"/>
              </a:rPr>
              <a:t>Provide the infrastructure needed for the operation of the city.</a:t>
            </a:r>
          </a:p>
          <a:p>
            <a:pPr algn="just" rtl="0">
              <a:defRPr/>
            </a:pPr>
            <a:r>
              <a:rPr lang="en-US" sz="1200" b="1" kern="1200" dirty="0">
                <a:solidFill>
                  <a:schemeClr val="tx1"/>
                </a:solidFill>
                <a:latin typeface="+mn-lt"/>
                <a:ea typeface="+mn-ea"/>
                <a:cs typeface="+mn-cs"/>
              </a:rPr>
              <a:t>Growth Phase: </a:t>
            </a:r>
            <a:r>
              <a:rPr lang="en-US" sz="1200" kern="1200" dirty="0">
                <a:solidFill>
                  <a:schemeClr val="tx1"/>
                </a:solidFill>
                <a:latin typeface="+mn-lt"/>
                <a:ea typeface="+mn-ea"/>
                <a:cs typeface="+mn-cs"/>
              </a:rPr>
              <a:t>Expand and intensify the infrastructure to ensure that supply can keep the pace with increasing demands of the growing demand.</a:t>
            </a:r>
          </a:p>
          <a:p>
            <a:pPr algn="just" rtl="0">
              <a:defRPr/>
            </a:pPr>
            <a:r>
              <a:rPr lang="en-US" sz="1200" b="1" kern="1200" dirty="0">
                <a:solidFill>
                  <a:schemeClr val="tx1"/>
                </a:solidFill>
                <a:latin typeface="+mn-lt"/>
                <a:ea typeface="+mn-ea"/>
                <a:cs typeface="+mn-cs"/>
              </a:rPr>
              <a:t>Mature phase:</a:t>
            </a:r>
            <a:r>
              <a:rPr lang="en-US" sz="1200" kern="1200" dirty="0">
                <a:solidFill>
                  <a:schemeClr val="tx1"/>
                </a:solidFill>
                <a:latin typeface="+mn-lt"/>
                <a:ea typeface="+mn-ea"/>
                <a:cs typeface="+mn-cs"/>
              </a:rPr>
              <a:t> Enhance infrastructure to ensure the delivery of high-quality services based on criteria such as ease-of-use and comfort.</a:t>
            </a:r>
          </a:p>
          <a:p>
            <a:pPr algn="just" rtl="0">
              <a:defRPr/>
            </a:pPr>
            <a:r>
              <a:rPr lang="en-US" sz="1200" b="1" kern="1200" dirty="0">
                <a:solidFill>
                  <a:schemeClr val="tx1"/>
                </a:solidFill>
                <a:latin typeface="+mn-lt"/>
                <a:ea typeface="+mn-ea"/>
                <a:cs typeface="+mn-cs"/>
              </a:rPr>
              <a:t>Transformation phase: </a:t>
            </a:r>
            <a:r>
              <a:rPr lang="en-US" sz="1200" kern="1200" dirty="0">
                <a:solidFill>
                  <a:schemeClr val="tx1"/>
                </a:solidFill>
                <a:latin typeface="+mn-lt"/>
                <a:ea typeface="+mn-ea"/>
                <a:cs typeface="+mn-cs"/>
              </a:rPr>
              <a:t>Integrate infrastructure systems to satisfy social values such as aiding, or at least avoiding damage to the natural environment.</a:t>
            </a:r>
          </a:p>
          <a:p>
            <a:endParaRPr lang="he-IL" dirty="0"/>
          </a:p>
        </p:txBody>
      </p:sp>
      <p:sp>
        <p:nvSpPr>
          <p:cNvPr id="4" name="מציין מיקום של מספר שקופית 3"/>
          <p:cNvSpPr>
            <a:spLocks noGrp="1"/>
          </p:cNvSpPr>
          <p:nvPr>
            <p:ph type="sldNum" sz="quarter" idx="10"/>
          </p:nvPr>
        </p:nvSpPr>
        <p:spPr/>
        <p:txBody>
          <a:bodyPr/>
          <a:lstStyle/>
          <a:p>
            <a:fld id="{977AAC8D-1904-411B-BEA2-DAFFAB390B1D}" type="slidenum">
              <a:rPr lang="en-US" altLang="he-IL" smtClean="0"/>
              <a:pPr/>
              <a:t>19</a:t>
            </a:fld>
            <a:endParaRPr lang="en-US" altLang="he-IL"/>
          </a:p>
        </p:txBody>
      </p:sp>
    </p:spTree>
    <p:extLst>
      <p:ext uri="{BB962C8B-B14F-4D97-AF65-F5344CB8AC3E}">
        <p14:creationId xmlns:p14="http://schemas.microsoft.com/office/powerpoint/2010/main" val="1151372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3C68381-8EBD-4BA3-B97E-264BE7F1E5D3}"/>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F3AF2D9-4C63-4207-9760-1D1C92831D40}" type="slidenum">
              <a:rPr lang="en-US" altLang="he-IL">
                <a:latin typeface="Calibri" panose="020F0502020204030204" pitchFamily="34" charset="0"/>
              </a:rPr>
              <a:pPr eaLnBrk="1" hangingPunct="1"/>
              <a:t>20</a:t>
            </a:fld>
            <a:endParaRPr lang="en-US" altLang="he-IL">
              <a:latin typeface="Calibri" panose="020F0502020204030204" pitchFamily="34" charset="0"/>
            </a:endParaRPr>
          </a:p>
        </p:txBody>
      </p:sp>
      <p:sp>
        <p:nvSpPr>
          <p:cNvPr id="44035" name="Rectangle 2">
            <a:extLst>
              <a:ext uri="{FF2B5EF4-FFF2-40B4-BE49-F238E27FC236}">
                <a16:creationId xmlns:a16="http://schemas.microsoft.com/office/drawing/2014/main" id="{E65A1FC6-A15B-4113-B798-DC6CFDF316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a:extLst>
              <a:ext uri="{FF2B5EF4-FFF2-40B4-BE49-F238E27FC236}">
                <a16:creationId xmlns:a16="http://schemas.microsoft.com/office/drawing/2014/main" id="{FEAE3DEF-8235-4D50-A37D-B38254C67DA8}"/>
              </a:ext>
            </a:extLst>
          </p:cNvPr>
          <p:cNvSpPr>
            <a:spLocks noGrp="1" noChangeArrowheads="1"/>
          </p:cNvSpPr>
          <p:nvPr>
            <p:ph type="body" idx="1"/>
          </p:nvPr>
        </p:nvSpPr>
        <p:spPr bwMode="auto"/>
        <p:txBody>
          <a:bodyPr wrap="square" numCol="1" anchor="t" anchorCtr="0" compatLnSpc="1">
            <a:prstTxWarp prst="textNoShape">
              <a:avLst/>
            </a:prstTxWarp>
            <a:normAutofit/>
          </a:bodyPr>
          <a:lstStyle/>
          <a:p>
            <a:pPr algn="l" rtl="0">
              <a:buFont typeface="Arial" charset="0"/>
              <a:buChar char="•"/>
              <a:defRPr/>
            </a:pPr>
            <a:r>
              <a:rPr lang="en-US" sz="1200" kern="1200" dirty="0">
                <a:solidFill>
                  <a:schemeClr val="tx1"/>
                </a:solidFill>
                <a:latin typeface="+mn-lt"/>
                <a:ea typeface="+mn-ea"/>
                <a:cs typeface="Times New Roman" pitchFamily="18" charset="0"/>
              </a:rPr>
              <a:t>Smart Building &amp; Home</a:t>
            </a:r>
            <a:endParaRPr lang="en-US" sz="1200" kern="1200" dirty="0">
              <a:solidFill>
                <a:schemeClr val="tx1"/>
              </a:solidFill>
              <a:latin typeface="+mn-lt"/>
              <a:ea typeface="+mn-ea"/>
              <a:cs typeface="+mn-cs"/>
            </a:endParaRPr>
          </a:p>
          <a:p>
            <a:pPr algn="l" rtl="0">
              <a:buFont typeface="Arial" charset="0"/>
              <a:buChar char="•"/>
              <a:defRPr/>
            </a:pPr>
            <a:r>
              <a:rPr lang="en-US" sz="1200" kern="1200" dirty="0">
                <a:solidFill>
                  <a:schemeClr val="tx1"/>
                </a:solidFill>
                <a:latin typeface="+mn-lt"/>
                <a:ea typeface="+mn-ea"/>
                <a:cs typeface="+mn-cs"/>
              </a:rPr>
              <a:t>Smart Transportation</a:t>
            </a:r>
          </a:p>
          <a:p>
            <a:pPr algn="l" rtl="0">
              <a:buFont typeface="Arial" charset="0"/>
              <a:buChar char="•"/>
              <a:defRPr/>
            </a:pPr>
            <a:r>
              <a:rPr lang="en-US" sz="1200" kern="1200" dirty="0">
                <a:solidFill>
                  <a:schemeClr val="tx1"/>
                </a:solidFill>
                <a:latin typeface="+mn-lt"/>
                <a:ea typeface="+mn-ea"/>
                <a:cs typeface="+mn-cs"/>
              </a:rPr>
              <a:t>Smart Energy (</a:t>
            </a:r>
            <a:r>
              <a:rPr lang="en-US" sz="1200" kern="1200" dirty="0">
                <a:solidFill>
                  <a:schemeClr val="tx1"/>
                </a:solidFill>
                <a:latin typeface="+mn-lt"/>
                <a:ea typeface="+mn-ea"/>
                <a:cs typeface="Times New Roman" pitchFamily="18" charset="0"/>
              </a:rPr>
              <a:t>renewable generation &amp; storage</a:t>
            </a:r>
            <a:r>
              <a:rPr lang="en-US" sz="1200" kern="1200" dirty="0">
                <a:solidFill>
                  <a:schemeClr val="tx1"/>
                </a:solidFill>
                <a:latin typeface="+mn-lt"/>
                <a:ea typeface="+mn-ea"/>
                <a:cs typeface="+mn-cs"/>
              </a:rPr>
              <a:t>)</a:t>
            </a:r>
          </a:p>
          <a:p>
            <a:pPr algn="l" rtl="0">
              <a:buFont typeface="Arial" charset="0"/>
              <a:buChar char="•"/>
              <a:defRPr/>
            </a:pPr>
            <a:r>
              <a:rPr lang="en-US" sz="1200" kern="1200" dirty="0">
                <a:solidFill>
                  <a:schemeClr val="tx1"/>
                </a:solidFill>
                <a:latin typeface="+mn-lt"/>
                <a:ea typeface="+mn-ea"/>
                <a:cs typeface="+mn-cs"/>
              </a:rPr>
              <a:t>Smart Water Management</a:t>
            </a:r>
          </a:p>
          <a:p>
            <a:pPr algn="l" rtl="0">
              <a:buFont typeface="Arial" charset="0"/>
              <a:buChar char="•"/>
              <a:defRPr/>
            </a:pPr>
            <a:r>
              <a:rPr lang="en-US" sz="1200" kern="1200" dirty="0">
                <a:solidFill>
                  <a:schemeClr val="tx1"/>
                </a:solidFill>
                <a:latin typeface="+mn-lt"/>
                <a:ea typeface="+mn-ea"/>
                <a:cs typeface="+mn-cs"/>
              </a:rPr>
              <a:t>Smart Waste Management (recycling of waste, residual management, Recovery of waste organics &amp; Energy)</a:t>
            </a:r>
          </a:p>
          <a:p>
            <a:pPr algn="l" rtl="0">
              <a:buFont typeface="Arial" charset="0"/>
              <a:buChar char="•"/>
              <a:defRPr/>
            </a:pPr>
            <a:r>
              <a:rPr lang="en-US" sz="1200" kern="1200" dirty="0">
                <a:solidFill>
                  <a:schemeClr val="tx1"/>
                </a:solidFill>
                <a:latin typeface="+mn-lt"/>
                <a:ea typeface="+mn-ea"/>
                <a:cs typeface="+mn-cs"/>
              </a:rPr>
              <a:t>Smart Education (</a:t>
            </a:r>
            <a:r>
              <a:rPr lang="en-US" sz="1200" kern="1200" dirty="0">
                <a:solidFill>
                  <a:schemeClr val="tx1"/>
                </a:solidFill>
                <a:latin typeface="+mn-lt"/>
                <a:ea typeface="+mn-ea"/>
                <a:cs typeface="Times New Roman" pitchFamily="18" charset="0"/>
              </a:rPr>
              <a:t>e-Education</a:t>
            </a:r>
            <a:r>
              <a:rPr lang="en-US" sz="1200" kern="1200" dirty="0">
                <a:solidFill>
                  <a:schemeClr val="tx1"/>
                </a:solidFill>
                <a:latin typeface="+mn-lt"/>
                <a:ea typeface="+mn-ea"/>
                <a:cs typeface="+mn-cs"/>
              </a:rPr>
              <a:t>)</a:t>
            </a:r>
          </a:p>
          <a:p>
            <a:pPr algn="l" rtl="0">
              <a:buFont typeface="Arial" charset="0"/>
              <a:buChar char="•"/>
              <a:defRPr/>
            </a:pPr>
            <a:r>
              <a:rPr lang="en-US" sz="1200" kern="1200" dirty="0">
                <a:solidFill>
                  <a:schemeClr val="tx1"/>
                </a:solidFill>
                <a:latin typeface="+mn-lt"/>
                <a:ea typeface="+mn-ea"/>
                <a:cs typeface="+mn-cs"/>
              </a:rPr>
              <a:t>Smart Medical Facility (</a:t>
            </a:r>
            <a:r>
              <a:rPr lang="en-US" sz="1200" kern="1200" dirty="0">
                <a:solidFill>
                  <a:schemeClr val="tx1"/>
                </a:solidFill>
                <a:latin typeface="+mn-lt"/>
                <a:ea typeface="+mn-ea"/>
                <a:cs typeface="Times New Roman" pitchFamily="18" charset="0"/>
              </a:rPr>
              <a:t>e-Medical</a:t>
            </a:r>
            <a:r>
              <a:rPr lang="en-US" sz="1200" kern="1200" dirty="0">
                <a:solidFill>
                  <a:schemeClr val="tx1"/>
                </a:solidFill>
                <a:latin typeface="+mn-lt"/>
                <a:ea typeface="+mn-ea"/>
                <a:cs typeface="+mn-cs"/>
              </a:rPr>
              <a:t>)</a:t>
            </a:r>
          </a:p>
          <a:p>
            <a:pPr algn="l" rtl="0">
              <a:buFont typeface="Arial" charset="0"/>
              <a:buChar char="•"/>
              <a:defRPr/>
            </a:pPr>
            <a:r>
              <a:rPr lang="en-US" sz="1200" kern="1200" dirty="0">
                <a:solidFill>
                  <a:schemeClr val="tx1"/>
                </a:solidFill>
                <a:latin typeface="+mn-lt"/>
                <a:ea typeface="+mn-ea"/>
                <a:cs typeface="+mn-cs"/>
              </a:rPr>
              <a:t>Smart Communications</a:t>
            </a:r>
          </a:p>
          <a:p>
            <a:pPr algn="l" rtl="0">
              <a:buFont typeface="Arial" charset="0"/>
              <a:buChar char="•"/>
              <a:defRPr/>
            </a:pPr>
            <a:r>
              <a:rPr lang="en-US" sz="1200" kern="1200" dirty="0">
                <a:solidFill>
                  <a:schemeClr val="tx1"/>
                </a:solidFill>
                <a:latin typeface="+mn-lt"/>
                <a:ea typeface="+mn-ea"/>
                <a:cs typeface="+mn-cs"/>
              </a:rPr>
              <a:t>Smart Networks</a:t>
            </a:r>
          </a:p>
        </p:txBody>
      </p:sp>
    </p:spTree>
    <p:extLst>
      <p:ext uri="{BB962C8B-B14F-4D97-AF65-F5344CB8AC3E}">
        <p14:creationId xmlns:p14="http://schemas.microsoft.com/office/powerpoint/2010/main" val="11385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380968428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329352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456404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426201605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781749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283202855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59892078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5373195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extLst>
      <p:ext uri="{BB962C8B-B14F-4D97-AF65-F5344CB8AC3E}">
        <p14:creationId xmlns:p14="http://schemas.microsoft.com/office/powerpoint/2010/main" val="12973438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3" name="Tijdelijke aanduiding voor dianummer 2"/>
          <p:cNvSpPr>
            <a:spLocks noGrp="1"/>
          </p:cNvSpPr>
          <p:nvPr>
            <p:ph type="sldNum" sz="quarter" idx="10"/>
          </p:nvPr>
        </p:nvSpPr>
        <p:spPr/>
        <p:txBody>
          <a:bodyPr/>
          <a:lstStyle/>
          <a:p>
            <a:pPr>
              <a:lnSpc>
                <a:spcPts val="900"/>
              </a:lnSpc>
            </a:pPr>
            <a:fld id="{F25965E0-7062-474C-8671-DB3A3CE669B0}" type="slidenum">
              <a:rPr lang="en-GB" smtClean="0"/>
              <a:pPr>
                <a:lnSpc>
                  <a:spcPts val="900"/>
                </a:lnSpc>
              </a:pPr>
              <a:t>‹#›</a:t>
            </a:fld>
            <a:endParaRPr lang="en-GB" dirty="0"/>
          </a:p>
        </p:txBody>
      </p:sp>
    </p:spTree>
    <p:extLst>
      <p:ext uri="{BB962C8B-B14F-4D97-AF65-F5344CB8AC3E}">
        <p14:creationId xmlns:p14="http://schemas.microsoft.com/office/powerpoint/2010/main" val="298284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17812921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27014050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15178116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8" name="Footer Placeholder 7"/>
          <p:cNvSpPr>
            <a:spLocks noGrp="1"/>
          </p:cNvSpPr>
          <p:nvPr>
            <p:ph type="ftr" sz="quarter" idx="11"/>
          </p:nvPr>
        </p:nvSpPr>
        <p:spPr/>
        <p:txBody>
          <a:bodyPr/>
          <a:lstStyle/>
          <a:p>
            <a:pPr>
              <a:defRPr/>
            </a:pPr>
            <a:endParaRPr lang="en-IN"/>
          </a:p>
        </p:txBody>
      </p:sp>
      <p:sp>
        <p:nvSpPr>
          <p:cNvPr id="9" name="Slide Number Placeholder 8"/>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130878065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56625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3" name="Footer Placeholder 2"/>
          <p:cNvSpPr>
            <a:spLocks noGrp="1"/>
          </p:cNvSpPr>
          <p:nvPr>
            <p:ph type="ftr" sz="quarter" idx="11"/>
          </p:nvPr>
        </p:nvSpPr>
        <p:spPr/>
        <p:txBody>
          <a:bodyPr/>
          <a:lstStyle/>
          <a:p>
            <a:pPr>
              <a:defRPr/>
            </a:pPr>
            <a:endParaRPr lang="en-IN"/>
          </a:p>
        </p:txBody>
      </p:sp>
      <p:sp>
        <p:nvSpPr>
          <p:cNvPr id="4" name="Slide Number Placeholder 3"/>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8603584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149247748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pPr>
              <a:defRPr/>
            </a:pPr>
            <a:fld id="{9A86FFCC-41F8-4F67-9076-B082A3FB5E11}" type="datetime1">
              <a:rPr lang="en-IN" smtClean="0"/>
              <a:pPr>
                <a:defRPr/>
              </a:pPr>
              <a:t>23-05-2017</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38091016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A86FFCC-41F8-4F67-9076-B082A3FB5E11}" type="datetime1">
              <a:rPr lang="en-IN" smtClean="0"/>
              <a:pPr>
                <a:defRPr/>
              </a:pPr>
              <a:t>23-05-2017</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431DF6FA-50E7-4644-BC1B-9570C07FB267}" type="slidenum">
              <a:rPr lang="en-IN" altLang="he-IL" smtClean="0"/>
              <a:pPr/>
              <a:t>‹#›</a:t>
            </a:fld>
            <a:endParaRPr lang="en-IN" altLang="he-IL"/>
          </a:p>
        </p:txBody>
      </p:sp>
    </p:spTree>
    <p:extLst>
      <p:ext uri="{BB962C8B-B14F-4D97-AF65-F5344CB8AC3E}">
        <p14:creationId xmlns:p14="http://schemas.microsoft.com/office/powerpoint/2010/main" val="1721319901"/>
      </p:ext>
    </p:extLst>
  </p:cSld>
  <p:clrMap bg1="lt1" tx1="dk1" bg2="lt2" tx2="dk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Lst>
  <p:hf hdr="0" ftr="0" dt="0"/>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gif"/><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14.jpeg"/><Relationship Id="rId3" Type="http://schemas.openxmlformats.org/officeDocument/2006/relationships/image" Target="../media/image4.wmf"/><Relationship Id="rId7" Type="http://schemas.openxmlformats.org/officeDocument/2006/relationships/image" Target="../media/image8.wmf"/><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7.wmf"/><Relationship Id="rId11" Type="http://schemas.openxmlformats.org/officeDocument/2006/relationships/image" Target="../media/image12.jpeg"/><Relationship Id="rId5" Type="http://schemas.openxmlformats.org/officeDocument/2006/relationships/image" Target="../media/image6.wmf"/><Relationship Id="rId15" Type="http://schemas.openxmlformats.org/officeDocument/2006/relationships/image" Target="../media/image16.gif"/><Relationship Id="rId10" Type="http://schemas.openxmlformats.org/officeDocument/2006/relationships/image" Target="../media/image11.png"/><Relationship Id="rId4" Type="http://schemas.openxmlformats.org/officeDocument/2006/relationships/image" Target="../media/image5.wmf"/><Relationship Id="rId9" Type="http://schemas.openxmlformats.org/officeDocument/2006/relationships/image" Target="../media/image10.wmf"/><Relationship Id="rId1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apc-hero.co.uk/uploads/images/Smart-City.jpg">
            <a:extLst>
              <a:ext uri="{FF2B5EF4-FFF2-40B4-BE49-F238E27FC236}">
                <a16:creationId xmlns:a16="http://schemas.microsoft.com/office/drawing/2014/main" id="{49F35247-C4EC-4033-80F7-4DFA717DD65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2433680"/>
            <a:ext cx="4114800" cy="4424320"/>
          </a:xfrm>
          <a:prstGeom prst="rect">
            <a:avLst/>
          </a:prstGeom>
          <a:noFill/>
          <a:extLst>
            <a:ext uri="{909E8E84-426E-40DD-AFC4-6F175D3DCCD1}">
              <a14:hiddenFill xmlns:a14="http://schemas.microsoft.com/office/drawing/2010/main">
                <a:solidFill>
                  <a:srgbClr val="FFFFFF"/>
                </a:solidFill>
              </a14:hiddenFill>
            </a:ext>
          </a:extLst>
        </p:spPr>
      </p:pic>
      <p:sp>
        <p:nvSpPr>
          <p:cNvPr id="8194" name="Title 1">
            <a:extLst>
              <a:ext uri="{FF2B5EF4-FFF2-40B4-BE49-F238E27FC236}">
                <a16:creationId xmlns:a16="http://schemas.microsoft.com/office/drawing/2014/main" id="{111FBA34-34E7-4E1B-B090-82D5254A9ABA}"/>
              </a:ext>
            </a:extLst>
          </p:cNvPr>
          <p:cNvSpPr>
            <a:spLocks noGrp="1"/>
          </p:cNvSpPr>
          <p:nvPr>
            <p:ph type="ctrTitle"/>
          </p:nvPr>
        </p:nvSpPr>
        <p:spPr>
          <a:xfrm>
            <a:off x="-457200" y="304800"/>
            <a:ext cx="10134600" cy="4343400"/>
          </a:xfrm>
          <a:ln>
            <a:miter lim="800000"/>
            <a:headEnd/>
            <a:tailEnd/>
          </a:ln>
          <a:extLst/>
        </p:spPr>
        <p:txBody>
          <a:bodyPr>
            <a:sp3d prstMaterial="flat">
              <a:contourClr>
                <a:schemeClr val="tx2"/>
              </a:contourClr>
            </a:sp3d>
          </a:bodyPr>
          <a:lstStyle/>
          <a:p>
            <a:pPr algn="ctr" eaLnBrk="1" fontAlgn="auto" hangingPunct="1">
              <a:spcAft>
                <a:spcPts val="0"/>
              </a:spcAft>
              <a:defRPr/>
            </a:pPr>
            <a:r>
              <a:rPr lang="en-IN" sz="7200" dirty="0">
                <a:solidFill>
                  <a:schemeClr val="accent2"/>
                </a:solidFill>
                <a:effectLst>
                  <a:outerShdw blurRad="38100" dist="38100" dir="2700000" algn="tl">
                    <a:srgbClr val="000000">
                      <a:alpha val="43137"/>
                    </a:srgbClr>
                  </a:outerShdw>
                </a:effectLst>
              </a:rPr>
              <a:t>Green </a:t>
            </a:r>
            <a:br>
              <a:rPr lang="en-IN" sz="7200" dirty="0">
                <a:solidFill>
                  <a:schemeClr val="accent2"/>
                </a:solidFill>
                <a:effectLst>
                  <a:outerShdw blurRad="38100" dist="38100" dir="2700000" algn="tl">
                    <a:srgbClr val="000000">
                      <a:alpha val="43137"/>
                    </a:srgbClr>
                  </a:outerShdw>
                </a:effectLst>
              </a:rPr>
            </a:br>
            <a:r>
              <a:rPr lang="en-IN" sz="7200" dirty="0">
                <a:solidFill>
                  <a:schemeClr val="accent2"/>
                </a:solidFill>
                <a:effectLst>
                  <a:outerShdw blurRad="38100" dist="38100" dir="2700000" algn="tl">
                    <a:srgbClr val="000000">
                      <a:alpha val="43137"/>
                    </a:srgbClr>
                  </a:outerShdw>
                </a:effectLst>
              </a:rPr>
              <a:t>Technology </a:t>
            </a:r>
            <a:br>
              <a:rPr lang="en-IN" sz="7200" dirty="0">
                <a:solidFill>
                  <a:schemeClr val="accent2"/>
                </a:solidFill>
                <a:effectLst>
                  <a:outerShdw blurRad="38100" dist="38100" dir="2700000" algn="tl">
                    <a:srgbClr val="000000">
                      <a:alpha val="43137"/>
                    </a:srgbClr>
                  </a:outerShdw>
                </a:effectLst>
              </a:rPr>
            </a:br>
            <a:r>
              <a:rPr lang="en-IN" sz="7200" dirty="0">
                <a:solidFill>
                  <a:schemeClr val="accent2"/>
                </a:solidFill>
                <a:effectLst>
                  <a:outerShdw blurRad="38100" dist="38100" dir="2700000" algn="tl">
                    <a:srgbClr val="000000">
                      <a:alpha val="43137"/>
                    </a:srgbClr>
                  </a:outerShdw>
                </a:effectLst>
              </a:rPr>
              <a:t>&amp;</a:t>
            </a:r>
            <a:br>
              <a:rPr lang="en-IN" sz="7200" dirty="0">
                <a:solidFill>
                  <a:schemeClr val="accent2"/>
                </a:solidFill>
                <a:effectLst>
                  <a:outerShdw blurRad="38100" dist="38100" dir="2700000" algn="tl">
                    <a:srgbClr val="000000">
                      <a:alpha val="43137"/>
                    </a:srgbClr>
                  </a:outerShdw>
                </a:effectLst>
              </a:rPr>
            </a:br>
            <a:r>
              <a:rPr lang="en-IN" sz="7200" dirty="0">
                <a:solidFill>
                  <a:schemeClr val="accent2"/>
                </a:solidFill>
                <a:effectLst>
                  <a:outerShdw blurRad="38100" dist="38100" dir="2700000" algn="tl">
                    <a:srgbClr val="000000">
                      <a:alpha val="43137"/>
                    </a:srgbClr>
                  </a:outerShdw>
                </a:effectLst>
              </a:rPr>
              <a:t> </a:t>
            </a:r>
            <a:r>
              <a:rPr lang="en-IN" sz="7200" dirty="0" err="1">
                <a:solidFill>
                  <a:schemeClr val="accent2"/>
                </a:solidFill>
                <a:effectLst>
                  <a:outerShdw blurRad="38100" dist="38100" dir="2700000" algn="tl">
                    <a:srgbClr val="000000">
                      <a:alpha val="43137"/>
                    </a:srgbClr>
                  </a:outerShdw>
                </a:effectLst>
              </a:rPr>
              <a:t>IoT</a:t>
            </a:r>
            <a:endParaRPr lang="en-IN" sz="3600" dirty="0">
              <a:solidFill>
                <a:schemeClr val="accent5"/>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3817C67F-9FE4-4DDF-B5A5-D20A986BE42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2EB4D0-D03F-4012-8BDC-058ECE5B21FC}" type="slidenum">
              <a:rPr lang="en-IN" altLang="he-IL">
                <a:solidFill>
                  <a:srgbClr val="D1EAEE"/>
                </a:solidFill>
              </a:rPr>
              <a:pPr eaLnBrk="1" hangingPunct="1"/>
              <a:t>1</a:t>
            </a:fld>
            <a:endParaRPr lang="en-IN" altLang="he-IL">
              <a:solidFill>
                <a:srgbClr val="D1EAEE"/>
              </a:solidFill>
            </a:endParaRPr>
          </a:p>
        </p:txBody>
      </p:sp>
    </p:spTree>
    <p:extLst>
      <p:ext uri="{BB962C8B-B14F-4D97-AF65-F5344CB8AC3E}">
        <p14:creationId xmlns:p14="http://schemas.microsoft.com/office/powerpoint/2010/main" val="307798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2184009-C1C5-44D3-A0D6-CF4C16951129}"/>
              </a:ext>
            </a:extLst>
          </p:cNvPr>
          <p:cNvSpPr txBox="1">
            <a:spLocks/>
          </p:cNvSpPr>
          <p:nvPr/>
        </p:nvSpPr>
        <p:spPr>
          <a:xfrm>
            <a:off x="449287" y="1295659"/>
            <a:ext cx="7780313" cy="4477922"/>
          </a:xfrm>
          <a:prstGeom prst="rect">
            <a:avLst/>
          </a:prstGeom>
        </p:spPr>
        <p:txBody>
          <a:bodyPr vert="horz" lIns="91440" tIns="45720" rIns="91440" bIns="45720" rtlCol="0">
            <a:normAutofit lnSpcReduction="10000"/>
          </a:bodyPr>
          <a:lstStyle>
            <a:lvl1pPr marL="342900" indent="-342900">
              <a:lnSpc>
                <a:spcPct val="150000"/>
              </a:lnSpc>
              <a:spcBef>
                <a:spcPts val="1000"/>
              </a:spcBef>
              <a:spcAft>
                <a:spcPts val="0"/>
              </a:spcAft>
              <a:buClr>
                <a:schemeClr val="accent1"/>
              </a:buClr>
              <a:buSzPct val="80000"/>
              <a:buFont typeface="Wingdings 3" charset="2"/>
              <a:buChar char=""/>
              <a:defRPr sz="3000">
                <a:solidFill>
                  <a:schemeClr val="tx1">
                    <a:lumMod val="75000"/>
                    <a:lumOff val="25000"/>
                  </a:schemeClr>
                </a:solidFill>
              </a:defRPr>
            </a:lvl1pPr>
            <a:lvl2pPr marL="742950" indent="-285750" algn="r" rtl="1">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algn="r" rtl="1">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en-US" dirty="0"/>
              <a:t>Past farmers - Walking around their farms. </a:t>
            </a:r>
          </a:p>
          <a:p>
            <a:r>
              <a:rPr lang="en-US" dirty="0"/>
              <a:t>A remote 'eye in the field'. </a:t>
            </a:r>
          </a:p>
          <a:p>
            <a:r>
              <a:rPr lang="en-US" dirty="0"/>
              <a:t>M2M-derived - decision support system.</a:t>
            </a:r>
          </a:p>
          <a:p>
            <a:r>
              <a:rPr lang="en-US" dirty="0"/>
              <a:t>The approach of science to the field is a new trend.</a:t>
            </a:r>
          </a:p>
        </p:txBody>
      </p:sp>
      <p:sp>
        <p:nvSpPr>
          <p:cNvPr id="6" name="Title 1">
            <a:extLst>
              <a:ext uri="{FF2B5EF4-FFF2-40B4-BE49-F238E27FC236}">
                <a16:creationId xmlns:a16="http://schemas.microsoft.com/office/drawing/2014/main" id="{ACE44080-ECA0-4E4A-86EC-64F104132443}"/>
              </a:ext>
            </a:extLst>
          </p:cNvPr>
          <p:cNvSpPr>
            <a:spLocks noGrp="1"/>
          </p:cNvSpPr>
          <p:nvPr>
            <p:ph type="title"/>
          </p:nvPr>
        </p:nvSpPr>
        <p:spPr>
          <a:xfrm>
            <a:off x="449287" y="304800"/>
            <a:ext cx="7886700" cy="994172"/>
          </a:xfrm>
        </p:spPr>
        <p:txBody>
          <a:bodyPr/>
          <a:lstStyle/>
          <a:p>
            <a:r>
              <a:rPr lang="en-US" dirty="0"/>
              <a:t>IOT &amp; Farming</a:t>
            </a:r>
            <a:endParaRPr lang="en-IL" dirty="0"/>
          </a:p>
        </p:txBody>
      </p:sp>
    </p:spTree>
    <p:extLst>
      <p:ext uri="{BB962C8B-B14F-4D97-AF65-F5344CB8AC3E}">
        <p14:creationId xmlns:p14="http://schemas.microsoft.com/office/powerpoint/2010/main" val="3044461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9998" y="977503"/>
            <a:ext cx="8595829" cy="1014815"/>
          </a:xfrm>
        </p:spPr>
        <p:txBody>
          <a:bodyPr/>
          <a:lstStyle/>
          <a:p>
            <a:r>
              <a:rPr lang="en-GB" dirty="0"/>
              <a:t>Redefining Industry Boundaries </a:t>
            </a:r>
            <a:br>
              <a:rPr lang="en-GB" dirty="0"/>
            </a:br>
            <a:r>
              <a:rPr lang="en-GB" sz="1350" dirty="0"/>
              <a:t>(according to Porter and </a:t>
            </a:r>
            <a:r>
              <a:rPr lang="en-GB" sz="1350" dirty="0" err="1"/>
              <a:t>Heppelmann</a:t>
            </a:r>
            <a:r>
              <a:rPr lang="en-GB" sz="1350" dirty="0"/>
              <a:t>, Harvard Business Review, 2014)</a:t>
            </a:r>
            <a:endParaRPr lang="en-GB" dirty="0"/>
          </a:p>
        </p:txBody>
      </p:sp>
      <p:sp>
        <p:nvSpPr>
          <p:cNvPr id="4" name="Slide Number Placeholder 3"/>
          <p:cNvSpPr>
            <a:spLocks noGrp="1"/>
          </p:cNvSpPr>
          <p:nvPr>
            <p:ph type="sldNum" sz="quarter" idx="10"/>
          </p:nvPr>
        </p:nvSpPr>
        <p:spPr/>
        <p:txBody>
          <a:bodyPr/>
          <a:lstStyle/>
          <a:p>
            <a:pPr>
              <a:lnSpc>
                <a:spcPts val="900"/>
              </a:lnSpc>
            </a:pPr>
            <a:fld id="{F25965E0-7062-474C-8671-DB3A3CE669B0}" type="slidenum">
              <a:rPr lang="en-GB">
                <a:solidFill>
                  <a:srgbClr val="005172"/>
                </a:solidFill>
              </a:rPr>
              <a:pPr>
                <a:lnSpc>
                  <a:spcPts val="900"/>
                </a:lnSpc>
              </a:pPr>
              <a:t>11</a:t>
            </a:fld>
            <a:endParaRPr lang="en-GB" dirty="0">
              <a:solidFill>
                <a:srgbClr val="005172"/>
              </a:solidFill>
            </a:endParaRPr>
          </a:p>
        </p:txBody>
      </p:sp>
      <p:sp>
        <p:nvSpPr>
          <p:cNvPr id="11" name="AutoShape 6" descr="Afbeeldingsresultaat voor smartphone icon"/>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solidFill>
                <a:srgbClr val="005172"/>
              </a:solidFill>
            </a:endParaRPr>
          </a:p>
        </p:txBody>
      </p:sp>
      <p:grpSp>
        <p:nvGrpSpPr>
          <p:cNvPr id="30" name="Group 29"/>
          <p:cNvGrpSpPr/>
          <p:nvPr/>
        </p:nvGrpSpPr>
        <p:grpSpPr>
          <a:xfrm>
            <a:off x="3962400" y="2438400"/>
            <a:ext cx="3231983" cy="2271354"/>
            <a:chOff x="4834689" y="1736959"/>
            <a:chExt cx="4309311" cy="3028472"/>
          </a:xfrm>
        </p:grpSpPr>
        <p:sp>
          <p:nvSpPr>
            <p:cNvPr id="23" name="Rectangle 22"/>
            <p:cNvSpPr/>
            <p:nvPr/>
          </p:nvSpPr>
          <p:spPr>
            <a:xfrm>
              <a:off x="7992208" y="3548760"/>
              <a:ext cx="1151792" cy="33431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sp>
          <p:nvSpPr>
            <p:cNvPr id="27" name="Pentagon 26"/>
            <p:cNvSpPr/>
            <p:nvPr/>
          </p:nvSpPr>
          <p:spPr>
            <a:xfrm>
              <a:off x="4834689" y="3544559"/>
              <a:ext cx="3764187" cy="334313"/>
            </a:xfrm>
            <a:prstGeom prst="homePlate">
              <a:avLst>
                <a:gd name="adj" fmla="val 17943"/>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sp>
          <p:nvSpPr>
            <p:cNvPr id="13" name="TextBox 12"/>
            <p:cNvSpPr txBox="1"/>
            <p:nvPr/>
          </p:nvSpPr>
          <p:spPr>
            <a:xfrm>
              <a:off x="4903208" y="1736959"/>
              <a:ext cx="3176511" cy="362492"/>
            </a:xfrm>
            <a:prstGeom prst="rect">
              <a:avLst/>
            </a:prstGeom>
            <a:noFill/>
          </p:spPr>
          <p:txBody>
            <a:bodyPr wrap="none" rtlCol="0">
              <a:spAutoFit/>
            </a:bodyPr>
            <a:lstStyle/>
            <a:p>
              <a:pPr>
                <a:lnSpc>
                  <a:spcPts val="1350"/>
                </a:lnSpc>
              </a:pPr>
              <a:r>
                <a:rPr lang="en-GB" sz="1050" b="1" dirty="0">
                  <a:solidFill>
                    <a:srgbClr val="005172"/>
                  </a:solidFill>
                  <a:latin typeface="Verdana" pitchFamily="34" charset="0"/>
                </a:rPr>
                <a:t>3.  Smart, connected product</a:t>
              </a:r>
            </a:p>
          </p:txBody>
        </p:sp>
        <p:pic>
          <p:nvPicPr>
            <p:cNvPr id="14"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65834"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620142" y="3983974"/>
              <a:ext cx="393699" cy="362492"/>
            </a:xfrm>
            <a:prstGeom prst="rect">
              <a:avLst/>
            </a:prstGeom>
            <a:noFill/>
          </p:spPr>
          <p:txBody>
            <a:bodyPr wrap="none" rtlCol="0">
              <a:spAutoFit/>
            </a:bodyPr>
            <a:lstStyle/>
            <a:p>
              <a:pPr>
                <a:lnSpc>
                  <a:spcPts val="1350"/>
                </a:lnSpc>
              </a:pPr>
              <a:r>
                <a:rPr lang="en-GB" sz="1050" dirty="0">
                  <a:solidFill>
                    <a:srgbClr val="000000"/>
                  </a:solidFill>
                  <a:latin typeface="Verdana" pitchFamily="34" charset="0"/>
                </a:rPr>
                <a:t>+</a:t>
              </a:r>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9769" y="2467883"/>
              <a:ext cx="311560" cy="54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6620142" y="2994344"/>
              <a:ext cx="393699" cy="362492"/>
            </a:xfrm>
            <a:prstGeom prst="rect">
              <a:avLst/>
            </a:prstGeom>
            <a:noFill/>
          </p:spPr>
          <p:txBody>
            <a:bodyPr wrap="none" rtlCol="0">
              <a:spAutoFit/>
            </a:bodyPr>
            <a:lstStyle/>
            <a:p>
              <a:pPr>
                <a:lnSpc>
                  <a:spcPts val="1350"/>
                </a:lnSpc>
              </a:pPr>
              <a:r>
                <a:rPr lang="en-GB" sz="1050" dirty="0">
                  <a:solidFill>
                    <a:srgbClr val="000000"/>
                  </a:solidFill>
                  <a:latin typeface="Verdana" pitchFamily="34" charset="0"/>
                </a:rPr>
                <a:t>+</a:t>
              </a:r>
            </a:p>
          </p:txBody>
        </p:sp>
        <p:pic>
          <p:nvPicPr>
            <p:cNvPr id="22"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7435" y="2729728"/>
              <a:ext cx="330267" cy="3302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09072705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4" t="15964" r="30453"/>
            <a:stretch/>
          </p:blipFill>
          <p:spPr bwMode="auto">
            <a:xfrm>
              <a:off x="6420341" y="4274225"/>
              <a:ext cx="831786" cy="49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4189" y="2467883"/>
              <a:ext cx="330267" cy="33026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7746121" y="373673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164367" y="2814695"/>
            <a:ext cx="2629643" cy="1895060"/>
            <a:chOff x="2437314" y="2238684"/>
            <a:chExt cx="3506190" cy="2526747"/>
          </a:xfrm>
        </p:grpSpPr>
        <p:sp>
          <p:nvSpPr>
            <p:cNvPr id="24" name="Pentagon 23"/>
            <p:cNvSpPr/>
            <p:nvPr/>
          </p:nvSpPr>
          <p:spPr>
            <a:xfrm>
              <a:off x="2437314" y="3545183"/>
              <a:ext cx="2952371" cy="334313"/>
            </a:xfrm>
            <a:prstGeom prst="homePlate">
              <a:avLst>
                <a:gd name="adj" fmla="val 24337"/>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pic>
          <p:nvPicPr>
            <p:cNvPr id="7"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1676"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09072705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4" t="15964" r="30453"/>
            <a:stretch/>
          </p:blipFill>
          <p:spPr bwMode="auto">
            <a:xfrm>
              <a:off x="3552090" y="4274225"/>
              <a:ext cx="831786" cy="49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793292" y="4019870"/>
              <a:ext cx="393699" cy="362492"/>
            </a:xfrm>
            <a:prstGeom prst="rect">
              <a:avLst/>
            </a:prstGeom>
            <a:noFill/>
          </p:spPr>
          <p:txBody>
            <a:bodyPr wrap="none" rtlCol="0">
              <a:spAutoFit/>
            </a:bodyPr>
            <a:lstStyle/>
            <a:p>
              <a:pPr>
                <a:lnSpc>
                  <a:spcPts val="1350"/>
                </a:lnSpc>
              </a:pPr>
              <a:r>
                <a:rPr lang="en-GB" sz="1050" dirty="0">
                  <a:solidFill>
                    <a:srgbClr val="000000"/>
                  </a:solidFill>
                  <a:latin typeface="Verdana" pitchFamily="34" charset="0"/>
                </a:rPr>
                <a:t>+</a:t>
              </a:r>
            </a:p>
          </p:txBody>
        </p:sp>
        <p:sp>
          <p:nvSpPr>
            <p:cNvPr id="12" name="TextBox 11"/>
            <p:cNvSpPr txBox="1"/>
            <p:nvPr/>
          </p:nvSpPr>
          <p:spPr>
            <a:xfrm>
              <a:off x="2675038" y="2238684"/>
              <a:ext cx="2020210" cy="362492"/>
            </a:xfrm>
            <a:prstGeom prst="rect">
              <a:avLst/>
            </a:prstGeom>
            <a:noFill/>
          </p:spPr>
          <p:txBody>
            <a:bodyPr wrap="none" rtlCol="0">
              <a:spAutoFit/>
            </a:bodyPr>
            <a:lstStyle/>
            <a:p>
              <a:pPr>
                <a:lnSpc>
                  <a:spcPts val="1350"/>
                </a:lnSpc>
              </a:pPr>
              <a:r>
                <a:rPr lang="en-GB" sz="1050" b="1" dirty="0">
                  <a:solidFill>
                    <a:srgbClr val="005172"/>
                  </a:solidFill>
                  <a:latin typeface="Verdana" pitchFamily="34" charset="0"/>
                </a:rPr>
                <a:t>2.  Smart Product</a:t>
              </a:r>
            </a:p>
          </p:txBody>
        </p:sp>
        <p:cxnSp>
          <p:nvCxnSpPr>
            <p:cNvPr id="31" name="Straight Arrow Connector 30"/>
            <p:cNvCxnSpPr/>
            <p:nvPr/>
          </p:nvCxnSpPr>
          <p:spPr>
            <a:xfrm>
              <a:off x="4835867" y="374552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67365" y="3128789"/>
            <a:ext cx="2136347" cy="1248830"/>
            <a:chOff x="307975" y="2657475"/>
            <a:chExt cx="2848463" cy="1665107"/>
          </a:xfrm>
        </p:grpSpPr>
        <p:sp>
          <p:nvSpPr>
            <p:cNvPr id="17" name="Pentagon 16"/>
            <p:cNvSpPr/>
            <p:nvPr/>
          </p:nvSpPr>
          <p:spPr>
            <a:xfrm>
              <a:off x="307975" y="3545182"/>
              <a:ext cx="2452810" cy="334313"/>
            </a:xfrm>
            <a:prstGeom prst="homePlate">
              <a:avLst>
                <a:gd name="adj" fmla="val 21244"/>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pic>
          <p:nvPicPr>
            <p:cNvPr id="1026"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1"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06928" y="2657475"/>
              <a:ext cx="1287105" cy="362492"/>
            </a:xfrm>
            <a:prstGeom prst="rect">
              <a:avLst/>
            </a:prstGeom>
            <a:noFill/>
          </p:spPr>
          <p:txBody>
            <a:bodyPr wrap="none" rtlCol="0">
              <a:spAutoFit/>
            </a:bodyPr>
            <a:lstStyle/>
            <a:p>
              <a:pPr>
                <a:lnSpc>
                  <a:spcPts val="1350"/>
                </a:lnSpc>
              </a:pPr>
              <a:r>
                <a:rPr lang="en-GB" sz="1050" b="1" dirty="0">
                  <a:solidFill>
                    <a:srgbClr val="005172"/>
                  </a:solidFill>
                  <a:latin typeface="Verdana" pitchFamily="34" charset="0"/>
                </a:rPr>
                <a:t>1. Product</a:t>
              </a:r>
            </a:p>
          </p:txBody>
        </p:sp>
        <p:cxnSp>
          <p:nvCxnSpPr>
            <p:cNvPr id="19" name="Straight Arrow Connector 18"/>
            <p:cNvCxnSpPr>
              <a:stCxn id="1026" idx="3"/>
            </p:cNvCxnSpPr>
            <p:nvPr/>
          </p:nvCxnSpPr>
          <p:spPr>
            <a:xfrm>
              <a:off x="2048801" y="374552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451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438293" y="4080109"/>
            <a:ext cx="1642775" cy="25073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sp>
        <p:nvSpPr>
          <p:cNvPr id="4" name="Slide Number Placeholder 3"/>
          <p:cNvSpPr>
            <a:spLocks noGrp="1"/>
          </p:cNvSpPr>
          <p:nvPr>
            <p:ph type="sldNum" sz="quarter" idx="10"/>
          </p:nvPr>
        </p:nvSpPr>
        <p:spPr>
          <a:xfrm>
            <a:off x="6579813" y="5986728"/>
            <a:ext cx="351000" cy="123188"/>
          </a:xfrm>
        </p:spPr>
        <p:txBody>
          <a:bodyPr/>
          <a:lstStyle/>
          <a:p>
            <a:pPr>
              <a:lnSpc>
                <a:spcPts val="900"/>
              </a:lnSpc>
            </a:pPr>
            <a:fld id="{F25965E0-7062-474C-8671-DB3A3CE669B0}" type="slidenum">
              <a:rPr lang="en-GB">
                <a:solidFill>
                  <a:srgbClr val="005172"/>
                </a:solidFill>
              </a:rPr>
              <a:pPr>
                <a:lnSpc>
                  <a:spcPts val="900"/>
                </a:lnSpc>
              </a:pPr>
              <a:t>12</a:t>
            </a:fld>
            <a:endParaRPr lang="en-GB" dirty="0">
              <a:solidFill>
                <a:srgbClr val="005172"/>
              </a:solidFill>
            </a:endParaRPr>
          </a:p>
        </p:txBody>
      </p:sp>
      <p:sp>
        <p:nvSpPr>
          <p:cNvPr id="11" name="AutoShape 6" descr="Afbeeldingsresultaat voor smartphone icon"/>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dirty="0">
              <a:solidFill>
                <a:srgbClr val="005172"/>
              </a:solidFill>
            </a:endParaRPr>
          </a:p>
        </p:txBody>
      </p:sp>
      <p:grpSp>
        <p:nvGrpSpPr>
          <p:cNvPr id="93" name="Group 92"/>
          <p:cNvGrpSpPr/>
          <p:nvPr/>
        </p:nvGrpSpPr>
        <p:grpSpPr>
          <a:xfrm>
            <a:off x="2081068" y="1955875"/>
            <a:ext cx="5296576" cy="4165625"/>
            <a:chOff x="2198078" y="1350040"/>
            <a:chExt cx="7062101" cy="5554167"/>
          </a:xfrm>
        </p:grpSpPr>
        <p:sp>
          <p:nvSpPr>
            <p:cNvPr id="10" name="TextBox 9"/>
            <p:cNvSpPr txBox="1"/>
            <p:nvPr/>
          </p:nvSpPr>
          <p:spPr>
            <a:xfrm>
              <a:off x="4556925" y="1350040"/>
              <a:ext cx="2396383" cy="362492"/>
            </a:xfrm>
            <a:prstGeom prst="rect">
              <a:avLst/>
            </a:prstGeom>
            <a:noFill/>
          </p:spPr>
          <p:txBody>
            <a:bodyPr wrap="none" rtlCol="0">
              <a:spAutoFit/>
            </a:bodyPr>
            <a:lstStyle/>
            <a:p>
              <a:pPr>
                <a:lnSpc>
                  <a:spcPts val="1350"/>
                </a:lnSpc>
              </a:pPr>
              <a:r>
                <a:rPr lang="en-GB" sz="1050" b="1" dirty="0">
                  <a:solidFill>
                    <a:srgbClr val="005172"/>
                  </a:solidFill>
                  <a:latin typeface="Verdana" pitchFamily="34" charset="0"/>
                </a:rPr>
                <a:t>5. System of systems</a:t>
              </a:r>
            </a:p>
          </p:txBody>
        </p:sp>
        <p:grpSp>
          <p:nvGrpSpPr>
            <p:cNvPr id="90" name="Group 89"/>
            <p:cNvGrpSpPr/>
            <p:nvPr/>
          </p:nvGrpSpPr>
          <p:grpSpPr>
            <a:xfrm>
              <a:off x="2198078" y="1608446"/>
              <a:ext cx="7062101" cy="5295761"/>
              <a:chOff x="2198078" y="1608446"/>
              <a:chExt cx="7062101" cy="5295761"/>
            </a:xfrm>
          </p:grpSpPr>
          <p:sp>
            <p:nvSpPr>
              <p:cNvPr id="81" name="Rectangle 80"/>
              <p:cNvSpPr/>
              <p:nvPr/>
            </p:nvSpPr>
            <p:spPr>
              <a:xfrm>
                <a:off x="2198078" y="4086765"/>
                <a:ext cx="6954772" cy="334313"/>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sp>
            <p:nvSpPr>
              <p:cNvPr id="1040" name="Oval 1039"/>
              <p:cNvSpPr/>
              <p:nvPr/>
            </p:nvSpPr>
            <p:spPr>
              <a:xfrm>
                <a:off x="4946150" y="2883866"/>
                <a:ext cx="2902404" cy="2902404"/>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farm</a:t>
                </a:r>
              </a:p>
              <a:p>
                <a:pPr algn="ctr"/>
                <a:r>
                  <a:rPr lang="en-GB" sz="825" dirty="0">
                    <a:solidFill>
                      <a:srgbClr val="005172"/>
                    </a:solidFill>
                  </a:rPr>
                  <a:t>management</a:t>
                </a:r>
              </a:p>
              <a:p>
                <a:pPr algn="ctr"/>
                <a:r>
                  <a:rPr lang="en-GB" sz="825" dirty="0">
                    <a:solidFill>
                      <a:srgbClr val="005172"/>
                    </a:solidFill>
                  </a:rPr>
                  <a:t>system</a:t>
                </a:r>
              </a:p>
            </p:txBody>
          </p:sp>
          <p:cxnSp>
            <p:nvCxnSpPr>
              <p:cNvPr id="24" name="Straight Connector 23"/>
              <p:cNvCxnSpPr>
                <a:stCxn id="57" idx="3"/>
                <a:endCxn id="61" idx="3"/>
              </p:cNvCxnSpPr>
              <p:nvPr/>
            </p:nvCxnSpPr>
            <p:spPr>
              <a:xfrm flipH="1">
                <a:off x="5793482" y="6095271"/>
                <a:ext cx="206165" cy="5163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pic>
            <p:nvPicPr>
              <p:cNvPr id="54" name="Picture 2" descr="Afbeeldingsresultaat voor tractor clipar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8622" y="3945205"/>
                <a:ext cx="1209540" cy="9273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7676" y="3731817"/>
                <a:ext cx="328390" cy="336129"/>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a:off x="4401761" y="3801683"/>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farm equipment system</a:t>
                </a:r>
              </a:p>
            </p:txBody>
          </p:sp>
          <p:sp>
            <p:nvSpPr>
              <p:cNvPr id="56" name="Oval 55"/>
              <p:cNvSpPr/>
              <p:nvPr/>
            </p:nvSpPr>
            <p:spPr>
              <a:xfrm>
                <a:off x="5764575" y="2457267"/>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weather data system</a:t>
                </a:r>
              </a:p>
            </p:txBody>
          </p:sp>
          <p:sp>
            <p:nvSpPr>
              <p:cNvPr id="57" name="Oval 56"/>
              <p:cNvSpPr/>
              <p:nvPr/>
            </p:nvSpPr>
            <p:spPr>
              <a:xfrm>
                <a:off x="5834913" y="5124259"/>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irrigation system</a:t>
                </a:r>
              </a:p>
            </p:txBody>
          </p:sp>
          <p:sp>
            <p:nvSpPr>
              <p:cNvPr id="58" name="Oval 57"/>
              <p:cNvSpPr/>
              <p:nvPr/>
            </p:nvSpPr>
            <p:spPr>
              <a:xfrm>
                <a:off x="7259269" y="3840069"/>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seed optimizing system</a:t>
                </a:r>
              </a:p>
            </p:txBody>
          </p:sp>
          <p:sp>
            <p:nvSpPr>
              <p:cNvPr id="61" name="TextBox 60"/>
              <p:cNvSpPr txBox="1"/>
              <p:nvPr/>
            </p:nvSpPr>
            <p:spPr>
              <a:xfrm>
                <a:off x="5010789" y="5916075"/>
                <a:ext cx="782693" cy="461665"/>
              </a:xfrm>
              <a:prstGeom prst="rect">
                <a:avLst/>
              </a:prstGeom>
              <a:noFill/>
            </p:spPr>
            <p:txBody>
              <a:bodyPr wrap="none" rtlCol="0">
                <a:spAutoFit/>
              </a:bodyPr>
              <a:lstStyle/>
              <a:p>
                <a:pPr algn="ctr"/>
                <a:r>
                  <a:rPr lang="en-GB" sz="825" dirty="0">
                    <a:solidFill>
                      <a:srgbClr val="005172"/>
                    </a:solidFill>
                    <a:latin typeface="Verdana" pitchFamily="34" charset="0"/>
                  </a:rPr>
                  <a:t>field</a:t>
                </a:r>
              </a:p>
              <a:p>
                <a:pPr algn="ctr"/>
                <a:r>
                  <a:rPr lang="en-GB" sz="825" dirty="0">
                    <a:solidFill>
                      <a:srgbClr val="005172"/>
                    </a:solidFill>
                    <a:latin typeface="Verdana" pitchFamily="34" charset="0"/>
                  </a:rPr>
                  <a:t>sensors</a:t>
                </a:r>
              </a:p>
            </p:txBody>
          </p:sp>
          <p:sp>
            <p:nvSpPr>
              <p:cNvPr id="66" name="TextBox 65"/>
              <p:cNvSpPr txBox="1"/>
              <p:nvPr/>
            </p:nvSpPr>
            <p:spPr>
              <a:xfrm>
                <a:off x="5930130" y="6442542"/>
                <a:ext cx="934445" cy="461665"/>
              </a:xfrm>
              <a:prstGeom prst="rect">
                <a:avLst/>
              </a:prstGeom>
              <a:noFill/>
            </p:spPr>
            <p:txBody>
              <a:bodyPr wrap="none" rtlCol="0">
                <a:spAutoFit/>
              </a:bodyPr>
              <a:lstStyle/>
              <a:p>
                <a:pPr algn="ctr"/>
                <a:r>
                  <a:rPr lang="en-GB" sz="825" dirty="0">
                    <a:solidFill>
                      <a:srgbClr val="005172"/>
                    </a:solidFill>
                    <a:latin typeface="Verdana" pitchFamily="34" charset="0"/>
                  </a:rPr>
                  <a:t>irrigation </a:t>
                </a:r>
              </a:p>
              <a:p>
                <a:pPr algn="ctr"/>
                <a:r>
                  <a:rPr lang="en-GB" sz="825" dirty="0">
                    <a:solidFill>
                      <a:srgbClr val="005172"/>
                    </a:solidFill>
                    <a:latin typeface="Verdana" pitchFamily="34" charset="0"/>
                  </a:rPr>
                  <a:t>nodes</a:t>
                </a:r>
              </a:p>
            </p:txBody>
          </p:sp>
          <p:cxnSp>
            <p:nvCxnSpPr>
              <p:cNvPr id="67" name="Straight Connector 66"/>
              <p:cNvCxnSpPr>
                <a:stCxn id="57" idx="4"/>
                <a:endCxn id="66" idx="0"/>
              </p:cNvCxnSpPr>
              <p:nvPr/>
            </p:nvCxnSpPr>
            <p:spPr>
              <a:xfrm>
                <a:off x="6397353" y="6261870"/>
                <a:ext cx="0" cy="18067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91094" y="5927644"/>
                <a:ext cx="1011389" cy="461665"/>
              </a:xfrm>
              <a:prstGeom prst="rect">
                <a:avLst/>
              </a:prstGeom>
              <a:noFill/>
            </p:spPr>
            <p:txBody>
              <a:bodyPr wrap="none" rtlCol="0">
                <a:spAutoFit/>
              </a:bodyPr>
              <a:lstStyle/>
              <a:p>
                <a:pPr algn="ctr"/>
                <a:r>
                  <a:rPr lang="en-GB" sz="825" dirty="0">
                    <a:solidFill>
                      <a:srgbClr val="005172"/>
                    </a:solidFill>
                    <a:latin typeface="Verdana" pitchFamily="34" charset="0"/>
                  </a:rPr>
                  <a:t>irrigation </a:t>
                </a:r>
              </a:p>
              <a:p>
                <a:pPr algn="ctr"/>
                <a:r>
                  <a:rPr lang="en-GB" sz="825" dirty="0">
                    <a:solidFill>
                      <a:srgbClr val="005172"/>
                    </a:solidFill>
                    <a:latin typeface="Verdana" pitchFamily="34" charset="0"/>
                  </a:rPr>
                  <a:t>application</a:t>
                </a:r>
              </a:p>
            </p:txBody>
          </p:sp>
          <p:cxnSp>
            <p:nvCxnSpPr>
              <p:cNvPr id="75" name="Straight Connector 74"/>
              <p:cNvCxnSpPr>
                <a:stCxn id="84" idx="2"/>
                <a:endCxn id="58" idx="7"/>
              </p:cNvCxnSpPr>
              <p:nvPr/>
            </p:nvCxnSpPr>
            <p:spPr>
              <a:xfrm flipH="1">
                <a:off x="8219413" y="3657014"/>
                <a:ext cx="73500" cy="34965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738034" y="5171880"/>
                <a:ext cx="1118256" cy="630941"/>
              </a:xfrm>
              <a:prstGeom prst="rect">
                <a:avLst/>
              </a:prstGeom>
              <a:noFill/>
            </p:spPr>
            <p:txBody>
              <a:bodyPr wrap="none" rtlCol="0">
                <a:spAutoFit/>
              </a:bodyPr>
              <a:lstStyle/>
              <a:p>
                <a:pPr algn="ctr"/>
                <a:r>
                  <a:rPr lang="en-GB" sz="825" dirty="0">
                    <a:solidFill>
                      <a:srgbClr val="005172"/>
                    </a:solidFill>
                    <a:latin typeface="Verdana" pitchFamily="34" charset="0"/>
                  </a:rPr>
                  <a:t>seed</a:t>
                </a:r>
              </a:p>
              <a:p>
                <a:pPr algn="ctr"/>
                <a:r>
                  <a:rPr lang="en-GB" sz="825" dirty="0">
                    <a:solidFill>
                      <a:srgbClr val="005172"/>
                    </a:solidFill>
                    <a:latin typeface="Verdana" pitchFamily="34" charset="0"/>
                  </a:rPr>
                  <a:t>optimization</a:t>
                </a:r>
              </a:p>
              <a:p>
                <a:pPr algn="ctr"/>
                <a:r>
                  <a:rPr lang="en-GB" sz="825" dirty="0">
                    <a:solidFill>
                      <a:srgbClr val="005172"/>
                    </a:solidFill>
                    <a:latin typeface="Verdana" pitchFamily="34" charset="0"/>
                  </a:rPr>
                  <a:t>application</a:t>
                </a:r>
              </a:p>
            </p:txBody>
          </p:sp>
          <p:sp>
            <p:nvSpPr>
              <p:cNvPr id="84" name="TextBox 83"/>
              <p:cNvSpPr txBox="1"/>
              <p:nvPr/>
            </p:nvSpPr>
            <p:spPr>
              <a:xfrm>
                <a:off x="7723098" y="3026073"/>
                <a:ext cx="1139629" cy="630941"/>
              </a:xfrm>
              <a:prstGeom prst="rect">
                <a:avLst/>
              </a:prstGeom>
              <a:noFill/>
            </p:spPr>
            <p:txBody>
              <a:bodyPr wrap="none" rtlCol="0">
                <a:spAutoFit/>
              </a:bodyPr>
              <a:lstStyle/>
              <a:p>
                <a:pPr algn="ctr"/>
                <a:r>
                  <a:rPr lang="en-GB" sz="825" dirty="0">
                    <a:solidFill>
                      <a:srgbClr val="005172"/>
                    </a:solidFill>
                    <a:latin typeface="Verdana" pitchFamily="34" charset="0"/>
                  </a:rPr>
                  <a:t>farm</a:t>
                </a:r>
              </a:p>
              <a:p>
                <a:pPr algn="ctr"/>
                <a:r>
                  <a:rPr lang="en-GB" sz="825" dirty="0">
                    <a:solidFill>
                      <a:srgbClr val="005172"/>
                    </a:solidFill>
                    <a:latin typeface="Verdana" pitchFamily="34" charset="0"/>
                  </a:rPr>
                  <a:t>performance</a:t>
                </a:r>
              </a:p>
              <a:p>
                <a:pPr algn="ctr"/>
                <a:r>
                  <a:rPr lang="en-GB" sz="825" dirty="0">
                    <a:solidFill>
                      <a:srgbClr val="005172"/>
                    </a:solidFill>
                    <a:latin typeface="Verdana" pitchFamily="34" charset="0"/>
                  </a:rPr>
                  <a:t>database</a:t>
                </a:r>
              </a:p>
            </p:txBody>
          </p:sp>
          <p:cxnSp>
            <p:nvCxnSpPr>
              <p:cNvPr id="87" name="Straight Connector 86"/>
              <p:cNvCxnSpPr>
                <a:stCxn id="80" idx="0"/>
                <a:endCxn id="58" idx="5"/>
              </p:cNvCxnSpPr>
              <p:nvPr/>
            </p:nvCxnSpPr>
            <p:spPr>
              <a:xfrm flipH="1" flipV="1">
                <a:off x="8219413" y="4811080"/>
                <a:ext cx="77749" cy="36080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370619" y="4193430"/>
                <a:ext cx="889560" cy="461665"/>
              </a:xfrm>
              <a:prstGeom prst="rect">
                <a:avLst/>
              </a:prstGeom>
              <a:noFill/>
            </p:spPr>
            <p:txBody>
              <a:bodyPr wrap="none" rtlCol="0">
                <a:spAutoFit/>
              </a:bodyPr>
              <a:lstStyle/>
              <a:p>
                <a:pPr algn="ctr"/>
                <a:r>
                  <a:rPr lang="en-GB" sz="825" dirty="0">
                    <a:solidFill>
                      <a:srgbClr val="005172"/>
                    </a:solidFill>
                    <a:latin typeface="Verdana" pitchFamily="34" charset="0"/>
                  </a:rPr>
                  <a:t>seed</a:t>
                </a:r>
              </a:p>
              <a:p>
                <a:pPr algn="ctr"/>
                <a:r>
                  <a:rPr lang="en-GB" sz="825" dirty="0">
                    <a:solidFill>
                      <a:srgbClr val="005172"/>
                    </a:solidFill>
                    <a:latin typeface="Verdana" pitchFamily="34" charset="0"/>
                  </a:rPr>
                  <a:t>database</a:t>
                </a:r>
              </a:p>
            </p:txBody>
          </p:sp>
          <p:cxnSp>
            <p:nvCxnSpPr>
              <p:cNvPr id="92" name="Straight Connector 91"/>
              <p:cNvCxnSpPr>
                <a:stCxn id="58" idx="6"/>
                <a:endCxn id="58" idx="6"/>
              </p:cNvCxnSpPr>
              <p:nvPr/>
            </p:nvCxnSpPr>
            <p:spPr>
              <a:xfrm>
                <a:off x="8384148" y="4408874"/>
                <a:ext cx="0"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91" idx="1"/>
              </p:cNvCxnSpPr>
              <p:nvPr/>
            </p:nvCxnSpPr>
            <p:spPr>
              <a:xfrm flipH="1">
                <a:off x="8370619" y="4408875"/>
                <a:ext cx="203349" cy="15388"/>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4" idx="1"/>
                <a:endCxn id="57" idx="5"/>
              </p:cNvCxnSpPr>
              <p:nvPr/>
            </p:nvCxnSpPr>
            <p:spPr>
              <a:xfrm flipH="1" flipV="1">
                <a:off x="6795057" y="6095271"/>
                <a:ext cx="196037" cy="6320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929815" y="2026381"/>
                <a:ext cx="1182376" cy="461665"/>
              </a:xfrm>
              <a:prstGeom prst="rect">
                <a:avLst/>
              </a:prstGeom>
              <a:noFill/>
            </p:spPr>
            <p:txBody>
              <a:bodyPr wrap="none" rtlCol="0">
                <a:spAutoFit/>
              </a:bodyPr>
              <a:lstStyle/>
              <a:p>
                <a:pPr algn="ctr"/>
                <a:r>
                  <a:rPr lang="en-GB" sz="825" dirty="0">
                    <a:solidFill>
                      <a:srgbClr val="005172"/>
                    </a:solidFill>
                    <a:latin typeface="Verdana" pitchFamily="34" charset="0"/>
                  </a:rPr>
                  <a:t>weather data</a:t>
                </a:r>
              </a:p>
              <a:p>
                <a:pPr algn="ctr"/>
                <a:r>
                  <a:rPr lang="en-GB" sz="825" dirty="0">
                    <a:solidFill>
                      <a:srgbClr val="005172"/>
                    </a:solidFill>
                    <a:latin typeface="Verdana" pitchFamily="34" charset="0"/>
                  </a:rPr>
                  <a:t>application</a:t>
                </a:r>
              </a:p>
            </p:txBody>
          </p:sp>
          <p:sp>
            <p:nvSpPr>
              <p:cNvPr id="106" name="TextBox 105"/>
              <p:cNvSpPr txBox="1"/>
              <p:nvPr/>
            </p:nvSpPr>
            <p:spPr>
              <a:xfrm>
                <a:off x="6189759" y="1608446"/>
                <a:ext cx="883148" cy="461665"/>
              </a:xfrm>
              <a:prstGeom prst="rect">
                <a:avLst/>
              </a:prstGeom>
              <a:noFill/>
            </p:spPr>
            <p:txBody>
              <a:bodyPr wrap="none" rtlCol="0">
                <a:spAutoFit/>
              </a:bodyPr>
              <a:lstStyle/>
              <a:p>
                <a:pPr algn="ctr"/>
                <a:r>
                  <a:rPr lang="en-GB" sz="825" dirty="0">
                    <a:solidFill>
                      <a:srgbClr val="005172"/>
                    </a:solidFill>
                    <a:latin typeface="Verdana" pitchFamily="34" charset="0"/>
                  </a:rPr>
                  <a:t>weather</a:t>
                </a:r>
                <a:br>
                  <a:rPr lang="en-GB" sz="825" dirty="0">
                    <a:solidFill>
                      <a:srgbClr val="005172"/>
                    </a:solidFill>
                    <a:latin typeface="Verdana" pitchFamily="34" charset="0"/>
                  </a:rPr>
                </a:br>
                <a:r>
                  <a:rPr lang="en-GB" sz="825" dirty="0">
                    <a:solidFill>
                      <a:srgbClr val="005172"/>
                    </a:solidFill>
                    <a:latin typeface="Verdana" pitchFamily="34" charset="0"/>
                  </a:rPr>
                  <a:t>forecasts</a:t>
                </a:r>
              </a:p>
            </p:txBody>
          </p:sp>
          <p:sp>
            <p:nvSpPr>
              <p:cNvPr id="107" name="TextBox 106"/>
              <p:cNvSpPr txBox="1"/>
              <p:nvPr/>
            </p:nvSpPr>
            <p:spPr>
              <a:xfrm>
                <a:off x="5363854" y="1705161"/>
                <a:ext cx="819028" cy="461665"/>
              </a:xfrm>
              <a:prstGeom prst="rect">
                <a:avLst/>
              </a:prstGeom>
              <a:noFill/>
            </p:spPr>
            <p:txBody>
              <a:bodyPr wrap="none" rtlCol="0">
                <a:spAutoFit/>
              </a:bodyPr>
              <a:lstStyle/>
              <a:p>
                <a:pPr algn="ctr"/>
                <a:r>
                  <a:rPr lang="en-GB" sz="825" dirty="0">
                    <a:solidFill>
                      <a:srgbClr val="005172"/>
                    </a:solidFill>
                    <a:latin typeface="Verdana" pitchFamily="34" charset="0"/>
                  </a:rPr>
                  <a:t>weather</a:t>
                </a:r>
              </a:p>
              <a:p>
                <a:pPr algn="ctr"/>
                <a:r>
                  <a:rPr lang="en-GB" sz="825" dirty="0">
                    <a:solidFill>
                      <a:srgbClr val="005172"/>
                    </a:solidFill>
                    <a:latin typeface="Verdana" pitchFamily="34" charset="0"/>
                  </a:rPr>
                  <a:t>maps</a:t>
                </a:r>
              </a:p>
            </p:txBody>
          </p:sp>
          <p:sp>
            <p:nvSpPr>
              <p:cNvPr id="108" name="TextBox 107"/>
              <p:cNvSpPr txBox="1"/>
              <p:nvPr/>
            </p:nvSpPr>
            <p:spPr>
              <a:xfrm>
                <a:off x="3804210" y="2241823"/>
                <a:ext cx="1712436" cy="461665"/>
              </a:xfrm>
              <a:prstGeom prst="rect">
                <a:avLst/>
              </a:prstGeom>
              <a:noFill/>
            </p:spPr>
            <p:txBody>
              <a:bodyPr wrap="none" rtlCol="0">
                <a:spAutoFit/>
              </a:bodyPr>
              <a:lstStyle/>
              <a:p>
                <a:pPr algn="ctr"/>
                <a:r>
                  <a:rPr lang="en-GB" sz="825" dirty="0">
                    <a:solidFill>
                      <a:srgbClr val="005172"/>
                    </a:solidFill>
                    <a:latin typeface="Verdana" pitchFamily="34" charset="0"/>
                  </a:rPr>
                  <a:t>rain, humidity,</a:t>
                </a:r>
              </a:p>
              <a:p>
                <a:pPr algn="ctr"/>
                <a:r>
                  <a:rPr lang="en-GB" sz="825" dirty="0">
                    <a:solidFill>
                      <a:srgbClr val="005172"/>
                    </a:solidFill>
                    <a:latin typeface="Verdana" pitchFamily="34" charset="0"/>
                  </a:rPr>
                  <a:t>temperature sensors</a:t>
                </a:r>
              </a:p>
            </p:txBody>
          </p:sp>
          <p:cxnSp>
            <p:nvCxnSpPr>
              <p:cNvPr id="109" name="Straight Connector 108"/>
              <p:cNvCxnSpPr>
                <a:stCxn id="105" idx="2"/>
                <a:endCxn id="56" idx="7"/>
              </p:cNvCxnSpPr>
              <p:nvPr/>
            </p:nvCxnSpPr>
            <p:spPr>
              <a:xfrm flipH="1">
                <a:off x="6724719" y="2488046"/>
                <a:ext cx="796284" cy="13582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6" idx="2"/>
              </p:cNvCxnSpPr>
              <p:nvPr/>
            </p:nvCxnSpPr>
            <p:spPr>
              <a:xfrm flipH="1">
                <a:off x="6497516" y="2070111"/>
                <a:ext cx="133817" cy="38715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7" idx="2"/>
              </p:cNvCxnSpPr>
              <p:nvPr/>
            </p:nvCxnSpPr>
            <p:spPr>
              <a:xfrm>
                <a:off x="5773368" y="2166826"/>
                <a:ext cx="379271" cy="29044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08" idx="3"/>
                <a:endCxn id="56" idx="1"/>
              </p:cNvCxnSpPr>
              <p:nvPr/>
            </p:nvCxnSpPr>
            <p:spPr>
              <a:xfrm>
                <a:off x="5516646" y="2472657"/>
                <a:ext cx="412664" cy="15120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79" name="Isosceles Triangle 78"/>
          <p:cNvSpPr/>
          <p:nvPr/>
        </p:nvSpPr>
        <p:spPr>
          <a:xfrm rot="5400000">
            <a:off x="1126255" y="3962080"/>
            <a:ext cx="2817015" cy="498075"/>
          </a:xfrm>
          <a:prstGeom prst="triangle">
            <a:avLst>
              <a:gd name="adj" fmla="val 499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endParaRPr lang="en-GB" sz="1050" dirty="0">
              <a:solidFill>
                <a:srgbClr val="005172"/>
              </a:solidFill>
            </a:endParaRPr>
          </a:p>
        </p:txBody>
      </p:sp>
      <p:pic>
        <p:nvPicPr>
          <p:cNvPr id="1026" name="Picture 2" descr="Afbeeldingsresultaat voor tractor clipar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246" y="3873460"/>
            <a:ext cx="907155" cy="6955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014" y="3713418"/>
            <a:ext cx="246293" cy="25209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351402" y="3768041"/>
            <a:ext cx="843659" cy="853208"/>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825" dirty="0">
                <a:solidFill>
                  <a:srgbClr val="005172"/>
                </a:solidFill>
              </a:rPr>
              <a:t>farm equipment system</a:t>
            </a:r>
          </a:p>
        </p:txBody>
      </p:sp>
      <p:sp>
        <p:nvSpPr>
          <p:cNvPr id="21" name="TextBox 20"/>
          <p:cNvSpPr txBox="1"/>
          <p:nvPr/>
        </p:nvSpPr>
        <p:spPr>
          <a:xfrm>
            <a:off x="1551677" y="3505747"/>
            <a:ext cx="614271" cy="271869"/>
          </a:xfrm>
          <a:prstGeom prst="rect">
            <a:avLst/>
          </a:prstGeom>
          <a:noFill/>
        </p:spPr>
        <p:txBody>
          <a:bodyPr wrap="none" rtlCol="0">
            <a:spAutoFit/>
          </a:bodyPr>
          <a:lstStyle/>
          <a:p>
            <a:pPr>
              <a:lnSpc>
                <a:spcPts val="1350"/>
              </a:lnSpc>
            </a:pPr>
            <a:r>
              <a:rPr lang="en-GB" sz="825" dirty="0">
                <a:solidFill>
                  <a:srgbClr val="005172"/>
                </a:solidFill>
                <a:latin typeface="Verdana" pitchFamily="34" charset="0"/>
              </a:rPr>
              <a:t>planters</a:t>
            </a:r>
          </a:p>
        </p:txBody>
      </p:sp>
      <p:sp>
        <p:nvSpPr>
          <p:cNvPr id="23" name="TextBox 22"/>
          <p:cNvSpPr txBox="1"/>
          <p:nvPr/>
        </p:nvSpPr>
        <p:spPr>
          <a:xfrm>
            <a:off x="1606415" y="4733460"/>
            <a:ext cx="474810" cy="271869"/>
          </a:xfrm>
          <a:prstGeom prst="rect">
            <a:avLst/>
          </a:prstGeom>
          <a:noFill/>
        </p:spPr>
        <p:txBody>
          <a:bodyPr wrap="none" rtlCol="0">
            <a:spAutoFit/>
          </a:bodyPr>
          <a:lstStyle/>
          <a:p>
            <a:pPr>
              <a:lnSpc>
                <a:spcPts val="1350"/>
              </a:lnSpc>
            </a:pPr>
            <a:r>
              <a:rPr lang="en-GB" sz="825" dirty="0">
                <a:solidFill>
                  <a:srgbClr val="005172"/>
                </a:solidFill>
                <a:latin typeface="Verdana" pitchFamily="34" charset="0"/>
              </a:rPr>
              <a:t>tillers</a:t>
            </a:r>
          </a:p>
        </p:txBody>
      </p:sp>
      <p:cxnSp>
        <p:nvCxnSpPr>
          <p:cNvPr id="8" name="Straight Connector 7"/>
          <p:cNvCxnSpPr>
            <a:stCxn id="21" idx="2"/>
            <a:endCxn id="2" idx="0"/>
          </p:cNvCxnSpPr>
          <p:nvPr/>
        </p:nvCxnSpPr>
        <p:spPr>
          <a:xfrm flipH="1" flipV="1">
            <a:off x="1773232" y="3768041"/>
            <a:ext cx="85581" cy="9575"/>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75416" y="4036075"/>
            <a:ext cx="744114" cy="451406"/>
          </a:xfrm>
          <a:prstGeom prst="rect">
            <a:avLst/>
          </a:prstGeom>
          <a:noFill/>
        </p:spPr>
        <p:txBody>
          <a:bodyPr wrap="none" rtlCol="0">
            <a:spAutoFit/>
          </a:bodyPr>
          <a:lstStyle/>
          <a:p>
            <a:pPr>
              <a:lnSpc>
                <a:spcPts val="1350"/>
              </a:lnSpc>
            </a:pPr>
            <a:r>
              <a:rPr lang="en-GB" sz="825" dirty="0">
                <a:solidFill>
                  <a:srgbClr val="005172"/>
                </a:solidFill>
                <a:latin typeface="Verdana" pitchFamily="34" charset="0"/>
              </a:rPr>
              <a:t>combine</a:t>
            </a:r>
          </a:p>
          <a:p>
            <a:pPr>
              <a:lnSpc>
                <a:spcPts val="1350"/>
              </a:lnSpc>
            </a:pPr>
            <a:r>
              <a:rPr lang="en-GB" sz="825" dirty="0">
                <a:solidFill>
                  <a:srgbClr val="005172"/>
                </a:solidFill>
                <a:latin typeface="Verdana" pitchFamily="34" charset="0"/>
              </a:rPr>
              <a:t>harvesters</a:t>
            </a:r>
          </a:p>
        </p:txBody>
      </p:sp>
      <p:cxnSp>
        <p:nvCxnSpPr>
          <p:cNvPr id="29" name="Straight Connector 28"/>
          <p:cNvCxnSpPr>
            <a:stCxn id="2" idx="6"/>
            <a:endCxn id="28" idx="1"/>
          </p:cNvCxnSpPr>
          <p:nvPr/>
        </p:nvCxnSpPr>
        <p:spPr>
          <a:xfrm>
            <a:off x="2195061" y="4194645"/>
            <a:ext cx="80355" cy="6713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26" idx="3"/>
          </p:cNvCxnSpPr>
          <p:nvPr/>
        </p:nvCxnSpPr>
        <p:spPr>
          <a:xfrm flipH="1">
            <a:off x="1221876" y="4221211"/>
            <a:ext cx="129527"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546758" y="2574626"/>
            <a:ext cx="1553630" cy="271869"/>
          </a:xfrm>
          <a:prstGeom prst="rect">
            <a:avLst/>
          </a:prstGeom>
          <a:noFill/>
        </p:spPr>
        <p:txBody>
          <a:bodyPr wrap="none" rtlCol="0">
            <a:spAutoFit/>
          </a:bodyPr>
          <a:lstStyle/>
          <a:p>
            <a:pPr>
              <a:lnSpc>
                <a:spcPts val="1350"/>
              </a:lnSpc>
            </a:pPr>
            <a:r>
              <a:rPr lang="en-GB" sz="1050" b="1" dirty="0">
                <a:solidFill>
                  <a:srgbClr val="005172"/>
                </a:solidFill>
                <a:latin typeface="Verdana" pitchFamily="34" charset="0"/>
              </a:rPr>
              <a:t>4. Product system</a:t>
            </a:r>
          </a:p>
        </p:txBody>
      </p:sp>
      <p:cxnSp>
        <p:nvCxnSpPr>
          <p:cNvPr id="131" name="Straight Arrow Connector 130"/>
          <p:cNvCxnSpPr/>
          <p:nvPr/>
        </p:nvCxnSpPr>
        <p:spPr>
          <a:xfrm>
            <a:off x="2839014" y="4230218"/>
            <a:ext cx="165263"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9" idx="4"/>
          </p:cNvCxnSpPr>
          <p:nvPr/>
        </p:nvCxnSpPr>
        <p:spPr>
          <a:xfrm flipV="1">
            <a:off x="2285725" y="4221213"/>
            <a:ext cx="705365" cy="139841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79" idx="2"/>
          </p:cNvCxnSpPr>
          <p:nvPr/>
        </p:nvCxnSpPr>
        <p:spPr>
          <a:xfrm>
            <a:off x="2285725" y="2802610"/>
            <a:ext cx="705365" cy="141860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 idx="4"/>
            <a:endCxn id="23" idx="0"/>
          </p:cNvCxnSpPr>
          <p:nvPr/>
        </p:nvCxnSpPr>
        <p:spPr>
          <a:xfrm>
            <a:off x="1773232" y="4621249"/>
            <a:ext cx="70588" cy="11221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itle 4">
            <a:extLst>
              <a:ext uri="{FF2B5EF4-FFF2-40B4-BE49-F238E27FC236}">
                <a16:creationId xmlns:a16="http://schemas.microsoft.com/office/drawing/2014/main" id="{2B56890D-135A-412C-8ED3-246BC12BE93B}"/>
              </a:ext>
            </a:extLst>
          </p:cNvPr>
          <p:cNvSpPr>
            <a:spLocks noGrp="1"/>
          </p:cNvSpPr>
          <p:nvPr>
            <p:ph type="title"/>
          </p:nvPr>
        </p:nvSpPr>
        <p:spPr>
          <a:xfrm>
            <a:off x="249998" y="977503"/>
            <a:ext cx="8595829" cy="1014815"/>
          </a:xfrm>
        </p:spPr>
        <p:txBody>
          <a:bodyPr/>
          <a:lstStyle/>
          <a:p>
            <a:r>
              <a:rPr lang="en-GB" dirty="0"/>
              <a:t>Redefining Industry Boundaries </a:t>
            </a:r>
            <a:br>
              <a:rPr lang="en-GB" dirty="0"/>
            </a:br>
            <a:r>
              <a:rPr lang="en-GB" sz="1350" dirty="0"/>
              <a:t>(according to Porter and </a:t>
            </a:r>
            <a:r>
              <a:rPr lang="en-GB" sz="1350" dirty="0" err="1"/>
              <a:t>Heppelmann</a:t>
            </a:r>
            <a:r>
              <a:rPr lang="en-GB" sz="1350" dirty="0"/>
              <a:t>, Harvard Business Review, 2014)</a:t>
            </a:r>
            <a:endParaRPr lang="en-GB" dirty="0"/>
          </a:p>
        </p:txBody>
      </p:sp>
    </p:spTree>
    <p:extLst>
      <p:ext uri="{BB962C8B-B14F-4D97-AF65-F5344CB8AC3E}">
        <p14:creationId xmlns:p14="http://schemas.microsoft.com/office/powerpoint/2010/main" val="383809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A654-5BBB-46BB-B026-114F28EACF89}"/>
              </a:ext>
            </a:extLst>
          </p:cNvPr>
          <p:cNvSpPr>
            <a:spLocks noGrp="1"/>
          </p:cNvSpPr>
          <p:nvPr>
            <p:ph type="title"/>
          </p:nvPr>
        </p:nvSpPr>
        <p:spPr>
          <a:xfrm>
            <a:off x="539198" y="304800"/>
            <a:ext cx="7886700" cy="994172"/>
          </a:xfrm>
        </p:spPr>
        <p:txBody>
          <a:bodyPr/>
          <a:lstStyle/>
          <a:p>
            <a:r>
              <a:rPr lang="en-US" dirty="0"/>
              <a:t>Connectivity</a:t>
            </a:r>
            <a:endParaRPr lang="en-IL" dirty="0"/>
          </a:p>
        </p:txBody>
      </p:sp>
      <p:sp>
        <p:nvSpPr>
          <p:cNvPr id="3" name="Content Placeholder 2">
            <a:extLst>
              <a:ext uri="{FF2B5EF4-FFF2-40B4-BE49-F238E27FC236}">
                <a16:creationId xmlns:a16="http://schemas.microsoft.com/office/drawing/2014/main" id="{2BBE9DDE-2552-4875-BC3F-50508F2E7F17}"/>
              </a:ext>
            </a:extLst>
          </p:cNvPr>
          <p:cNvSpPr>
            <a:spLocks noGrp="1"/>
          </p:cNvSpPr>
          <p:nvPr>
            <p:ph idx="1"/>
          </p:nvPr>
        </p:nvSpPr>
        <p:spPr>
          <a:xfrm>
            <a:off x="381000" y="1066800"/>
            <a:ext cx="8153400" cy="5257800"/>
          </a:xfrm>
        </p:spPr>
        <p:txBody>
          <a:bodyPr>
            <a:normAutofit/>
          </a:bodyPr>
          <a:lstStyle/>
          <a:p>
            <a:pPr algn="l" rtl="0">
              <a:lnSpc>
                <a:spcPct val="110000"/>
              </a:lnSpc>
            </a:pPr>
            <a:r>
              <a:rPr lang="en-US" sz="2400" dirty="0"/>
              <a:t>Wireless communications - from 2G to 4G</a:t>
            </a:r>
          </a:p>
          <a:p>
            <a:pPr algn="l" rtl="0">
              <a:lnSpc>
                <a:spcPct val="110000"/>
              </a:lnSpc>
            </a:pPr>
            <a:r>
              <a:rPr lang="en-US" sz="2400" dirty="0"/>
              <a:t>Rural environments  - Signal Problem</a:t>
            </a:r>
          </a:p>
          <a:p>
            <a:pPr algn="l" rtl="0">
              <a:lnSpc>
                <a:spcPct val="110000"/>
              </a:lnSpc>
            </a:pPr>
            <a:r>
              <a:rPr lang="en-US" sz="2400" dirty="0"/>
              <a:t>Satellite</a:t>
            </a:r>
          </a:p>
          <a:p>
            <a:pPr algn="l" rtl="0">
              <a:lnSpc>
                <a:spcPct val="110000"/>
              </a:lnSpc>
            </a:pPr>
            <a:r>
              <a:rPr lang="en-US" sz="2400" dirty="0"/>
              <a:t>long-battery life -&gt; low-data rate                            even 2G connectivity can be expensive when available</a:t>
            </a:r>
          </a:p>
          <a:p>
            <a:pPr algn="l" rtl="0">
              <a:lnSpc>
                <a:spcPct val="110000"/>
              </a:lnSpc>
            </a:pPr>
            <a:r>
              <a:rPr lang="en-US" sz="2400" dirty="0"/>
              <a:t>The new range of LPWAN (Low Power Wide Area Network) is seen as a potential substitution of cellular connectivity in long battery life, long range connectivity scenarios and affordable rates (between 2 and 14 Euros per year).</a:t>
            </a:r>
          </a:p>
          <a:p>
            <a:pPr algn="l" rtl="0">
              <a:lnSpc>
                <a:spcPct val="110000"/>
              </a:lnSpc>
            </a:pPr>
            <a:endParaRPr lang="en-US" sz="2400" dirty="0"/>
          </a:p>
          <a:p>
            <a:pPr algn="l" rtl="0">
              <a:lnSpc>
                <a:spcPct val="110000"/>
              </a:lnSpc>
            </a:pPr>
            <a:endParaRPr lang="en-US" sz="2400" dirty="0"/>
          </a:p>
          <a:p>
            <a:pPr algn="l" rtl="0">
              <a:lnSpc>
                <a:spcPct val="110000"/>
              </a:lnSpc>
            </a:pPr>
            <a:endParaRPr lang="en-US" sz="2400" dirty="0"/>
          </a:p>
          <a:p>
            <a:pPr algn="l" rtl="0">
              <a:lnSpc>
                <a:spcPct val="110000"/>
              </a:lnSpc>
            </a:pPr>
            <a:endParaRPr lang="en-IL" sz="2400" dirty="0"/>
          </a:p>
        </p:txBody>
      </p:sp>
    </p:spTree>
    <p:extLst>
      <p:ext uri="{BB962C8B-B14F-4D97-AF65-F5344CB8AC3E}">
        <p14:creationId xmlns:p14="http://schemas.microsoft.com/office/powerpoint/2010/main" val="166583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BDDB-530A-47AC-9373-D8D0A341EE9B}"/>
              </a:ext>
            </a:extLst>
          </p:cNvPr>
          <p:cNvSpPr>
            <a:spLocks noGrp="1"/>
          </p:cNvSpPr>
          <p:nvPr>
            <p:ph type="title"/>
          </p:nvPr>
        </p:nvSpPr>
        <p:spPr/>
        <p:txBody>
          <a:bodyPr/>
          <a:lstStyle/>
          <a:p>
            <a:r>
              <a:rPr lang="en-US" dirty="0"/>
              <a:t>LPWAN</a:t>
            </a:r>
            <a:endParaRPr lang="en-IL" dirty="0"/>
          </a:p>
        </p:txBody>
      </p:sp>
      <p:pic>
        <p:nvPicPr>
          <p:cNvPr id="5" name="Picture 4">
            <a:extLst>
              <a:ext uri="{FF2B5EF4-FFF2-40B4-BE49-F238E27FC236}">
                <a16:creationId xmlns:a16="http://schemas.microsoft.com/office/drawing/2014/main" id="{159B7CDB-26FA-49B7-981A-C19E191E762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400" y="1524000"/>
            <a:ext cx="7706458" cy="3896916"/>
          </a:xfrm>
          <a:prstGeom prst="rect">
            <a:avLst/>
          </a:prstGeom>
        </p:spPr>
      </p:pic>
    </p:spTree>
    <p:extLst>
      <p:ext uri="{BB962C8B-B14F-4D97-AF65-F5344CB8AC3E}">
        <p14:creationId xmlns:p14="http://schemas.microsoft.com/office/powerpoint/2010/main" val="159337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290" y="3262542"/>
            <a:ext cx="1524972" cy="857797"/>
          </a:xfrm>
          <a:prstGeom prst="rect">
            <a:avLst/>
          </a:prstGeom>
        </p:spPr>
      </p:pic>
      <p:pic>
        <p:nvPicPr>
          <p:cNvPr id="20" name="Grafik 19"/>
          <p:cNvPicPr>
            <a:picLocks noChangeAspect="1"/>
          </p:cNvPicPr>
          <p:nvPr/>
        </p:nvPicPr>
        <p:blipFill rotWithShape="1">
          <a:blip r:embed="rId4" cstate="print">
            <a:extLst>
              <a:ext uri="{28A0092B-C50C-407E-A947-70E740481C1C}">
                <a14:useLocalDpi xmlns:a14="http://schemas.microsoft.com/office/drawing/2010/main" val="0"/>
              </a:ext>
            </a:extLst>
          </a:blip>
          <a:srcRect l="18107" t="7465" r="31101" b="19870"/>
          <a:stretch/>
        </p:blipFill>
        <p:spPr>
          <a:xfrm>
            <a:off x="6259336" y="1793812"/>
            <a:ext cx="939316" cy="895627"/>
          </a:xfrm>
          <a:prstGeom prst="rect">
            <a:avLst/>
          </a:prstGeom>
        </p:spPr>
      </p:pic>
      <p:pic>
        <p:nvPicPr>
          <p:cNvPr id="2056" name="Picture 8" descr="http://info.eccentex.com/Portals/166510/images/healthy_employe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979"/>
          <a:stretch/>
        </p:blipFill>
        <p:spPr bwMode="auto">
          <a:xfrm>
            <a:off x="5370042" y="4378066"/>
            <a:ext cx="1921679" cy="1317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96228" y="313236"/>
            <a:ext cx="6332097" cy="1014815"/>
          </a:xfrm>
        </p:spPr>
        <p:txBody>
          <a:bodyPr>
            <a:normAutofit fontScale="90000"/>
          </a:bodyPr>
          <a:lstStyle/>
          <a:p>
            <a:r>
              <a:rPr lang="en-GB" dirty="0"/>
              <a:t>Involving the entire supply chain network and beyond</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8037" y="4694453"/>
            <a:ext cx="1683295" cy="1070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www.wageningenur.nl/upload_mm/0/6/d/d68a12e2-c531-4274-bdf4-860b6cd0aefa_shutterstock_216498010_490x33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209800"/>
            <a:ext cx="2441005" cy="16439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86070" y="5395240"/>
            <a:ext cx="1252266" cy="230832"/>
          </a:xfrm>
          <a:prstGeom prst="rect">
            <a:avLst/>
          </a:prstGeom>
        </p:spPr>
        <p:txBody>
          <a:bodyPr wrap="none">
            <a:spAutoFit/>
          </a:bodyPr>
          <a:lstStyle/>
          <a:p>
            <a:r>
              <a:rPr lang="en-GB" sz="900" i="1" dirty="0"/>
              <a:t>Source: Hisense.com</a:t>
            </a:r>
          </a:p>
        </p:txBody>
      </p:sp>
      <p:pic>
        <p:nvPicPr>
          <p:cNvPr id="2050" name="Picture 2" descr="http://www.euroleaf.org/images/EU-Organic-Log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57699" y="2095501"/>
            <a:ext cx="681425" cy="4538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youngandfair.nl/wp-content/uploads/2013/10/fairtrade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5342" y="2134857"/>
            <a:ext cx="528284" cy="620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1748" y="2640609"/>
            <a:ext cx="1317990" cy="300082"/>
          </a:xfrm>
          <a:prstGeom prst="rect">
            <a:avLst/>
          </a:prstGeom>
          <a:noFill/>
        </p:spPr>
        <p:txBody>
          <a:bodyPr wrap="none" rtlCol="0">
            <a:spAutoFit/>
          </a:bodyPr>
          <a:lstStyle/>
          <a:p>
            <a:r>
              <a:rPr lang="en-GB" sz="1350" dirty="0">
                <a:solidFill>
                  <a:srgbClr val="005172"/>
                </a:solidFill>
              </a:rPr>
              <a:t>Smart Farming</a:t>
            </a:r>
          </a:p>
        </p:txBody>
      </p:sp>
      <p:sp>
        <p:nvSpPr>
          <p:cNvPr id="10" name="TextBox 9"/>
          <p:cNvSpPr txBox="1"/>
          <p:nvPr/>
        </p:nvSpPr>
        <p:spPr>
          <a:xfrm>
            <a:off x="670190" y="3079626"/>
            <a:ext cx="1354858" cy="300082"/>
          </a:xfrm>
          <a:prstGeom prst="rect">
            <a:avLst/>
          </a:prstGeom>
          <a:noFill/>
        </p:spPr>
        <p:txBody>
          <a:bodyPr wrap="none" rtlCol="0">
            <a:spAutoFit/>
          </a:bodyPr>
          <a:lstStyle/>
          <a:p>
            <a:r>
              <a:rPr lang="en-GB" sz="1350" dirty="0">
                <a:solidFill>
                  <a:srgbClr val="005172"/>
                </a:solidFill>
              </a:rPr>
              <a:t>Smart Logistics</a:t>
            </a:r>
          </a:p>
        </p:txBody>
      </p:sp>
      <p:sp>
        <p:nvSpPr>
          <p:cNvPr id="5" name="Right Arrow 4"/>
          <p:cNvSpPr/>
          <p:nvPr/>
        </p:nvSpPr>
        <p:spPr>
          <a:xfrm>
            <a:off x="555291" y="2863602"/>
            <a:ext cx="2253932" cy="27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rgbClr val="FFFFFF"/>
                </a:solidFill>
              </a:rPr>
              <a:t>tracking/&amp; tracing</a:t>
            </a:r>
          </a:p>
        </p:txBody>
      </p:sp>
      <p:pic>
        <p:nvPicPr>
          <p:cNvPr id="6" name="Picture 2" descr="https://cookingtipsweb.files.wordpress.com/2015/04/food-plate-restaurant.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00650" y="2438400"/>
            <a:ext cx="1323851" cy="12232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531399" y="4407887"/>
            <a:ext cx="923651" cy="300082"/>
          </a:xfrm>
          <a:prstGeom prst="rect">
            <a:avLst/>
          </a:prstGeom>
          <a:noFill/>
        </p:spPr>
        <p:txBody>
          <a:bodyPr wrap="none" rtlCol="0">
            <a:spAutoFit/>
          </a:bodyPr>
          <a:lstStyle/>
          <a:p>
            <a:r>
              <a:rPr lang="en-GB" sz="1350" b="1" dirty="0">
                <a:solidFill>
                  <a:srgbClr val="005172"/>
                </a:solidFill>
              </a:rPr>
              <a:t>Domotics</a:t>
            </a:r>
          </a:p>
        </p:txBody>
      </p:sp>
      <p:sp>
        <p:nvSpPr>
          <p:cNvPr id="14" name="TextBox 13"/>
          <p:cNvSpPr txBox="1"/>
          <p:nvPr/>
        </p:nvSpPr>
        <p:spPr>
          <a:xfrm>
            <a:off x="4338132" y="4353881"/>
            <a:ext cx="718466" cy="300082"/>
          </a:xfrm>
          <a:prstGeom prst="rect">
            <a:avLst/>
          </a:prstGeom>
          <a:noFill/>
        </p:spPr>
        <p:txBody>
          <a:bodyPr wrap="none" rtlCol="0">
            <a:spAutoFit/>
          </a:bodyPr>
          <a:lstStyle/>
          <a:p>
            <a:r>
              <a:rPr lang="en-GB" sz="1350" b="1" dirty="0">
                <a:solidFill>
                  <a:srgbClr val="005172"/>
                </a:solidFill>
              </a:rPr>
              <a:t>Health</a:t>
            </a:r>
          </a:p>
        </p:txBody>
      </p:sp>
      <p:pic>
        <p:nvPicPr>
          <p:cNvPr id="7" name="Picture 6" descr="http://rightnerve.com/WordPress/wp-content/uploads/2015/03/health.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3349" y="4599060"/>
            <a:ext cx="1404156" cy="8190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671256" y="4191863"/>
            <a:ext cx="1681935" cy="300082"/>
          </a:xfrm>
          <a:prstGeom prst="rect">
            <a:avLst/>
          </a:prstGeom>
          <a:noFill/>
        </p:spPr>
        <p:txBody>
          <a:bodyPr wrap="none" rtlCol="0">
            <a:spAutoFit/>
          </a:bodyPr>
          <a:lstStyle/>
          <a:p>
            <a:r>
              <a:rPr lang="en-GB" sz="1350" b="1" dirty="0">
                <a:solidFill>
                  <a:srgbClr val="005172"/>
                </a:solidFill>
              </a:rPr>
              <a:t>Fitness/Well-being</a:t>
            </a:r>
          </a:p>
        </p:txBody>
      </p:sp>
      <p:cxnSp>
        <p:nvCxnSpPr>
          <p:cNvPr id="11" name="Straight Arrow Connector 10"/>
          <p:cNvCxnSpPr/>
          <p:nvPr/>
        </p:nvCxnSpPr>
        <p:spPr>
          <a:xfrm flipV="1">
            <a:off x="2939684" y="3886794"/>
            <a:ext cx="355594" cy="4670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798411" y="3886794"/>
            <a:ext cx="594066" cy="31203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0"/>
          </p:cNvCxnSpPr>
          <p:nvPr/>
        </p:nvCxnSpPr>
        <p:spPr>
          <a:xfrm flipH="1" flipV="1">
            <a:off x="4230410" y="3886795"/>
            <a:ext cx="466955" cy="46708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1002" y="4327479"/>
            <a:ext cx="1089644" cy="1089648"/>
          </a:xfrm>
          <a:prstGeom prst="rect">
            <a:avLst/>
          </a:prstGeom>
        </p:spPr>
      </p:pic>
      <p:pic>
        <p:nvPicPr>
          <p:cNvPr id="18" name="Grafik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9215" y="1831078"/>
            <a:ext cx="926950" cy="616065"/>
          </a:xfrm>
          <a:prstGeom prst="rect">
            <a:avLst/>
          </a:prstGeom>
        </p:spPr>
      </p:pic>
    </p:spTree>
    <p:extLst>
      <p:ext uri="{BB962C8B-B14F-4D97-AF65-F5344CB8AC3E}">
        <p14:creationId xmlns:p14="http://schemas.microsoft.com/office/powerpoint/2010/main" val="3808015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C Agriculture ICT solution 'Large scale farming analysis solution' [NEC official]TrimTrim">
            <a:hlinkClick r:id="" action="ppaction://media"/>
            <a:extLst>
              <a:ext uri="{FF2B5EF4-FFF2-40B4-BE49-F238E27FC236}">
                <a16:creationId xmlns:a16="http://schemas.microsoft.com/office/drawing/2014/main" id="{3FBECD92-08A2-4422-A609-71C34B57D1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3063227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11FBA34-34E7-4E1B-B090-82D5254A9ABA}"/>
              </a:ext>
            </a:extLst>
          </p:cNvPr>
          <p:cNvSpPr>
            <a:spLocks noGrp="1"/>
          </p:cNvSpPr>
          <p:nvPr>
            <p:ph type="ctrTitle"/>
          </p:nvPr>
        </p:nvSpPr>
        <p:spPr>
          <a:xfrm>
            <a:off x="57150" y="381000"/>
            <a:ext cx="8305800" cy="1447800"/>
          </a:xfrm>
          <a:ln>
            <a:miter lim="800000"/>
            <a:headEnd/>
            <a:tailEnd/>
          </a:ln>
          <a:extLst/>
        </p:spPr>
        <p:txBody>
          <a:bodyPr>
            <a:sp3d prstMaterial="flat">
              <a:contourClr>
                <a:schemeClr val="tx2"/>
              </a:contourClr>
            </a:sp3d>
          </a:bodyPr>
          <a:lstStyle/>
          <a:p>
            <a:pPr algn="ctr" eaLnBrk="1" fontAlgn="auto" hangingPunct="1">
              <a:spcAft>
                <a:spcPts val="0"/>
              </a:spcAft>
              <a:defRPr/>
            </a:pPr>
            <a:r>
              <a:rPr lang="en-IN" sz="7300" b="1" dirty="0">
                <a:solidFill>
                  <a:schemeClr val="accent5"/>
                </a:solidFill>
                <a:effectLst>
                  <a:outerShdw blurRad="38100" dist="38100" dir="2700000" algn="tl">
                    <a:srgbClr val="000000">
                      <a:alpha val="43137"/>
                    </a:srgbClr>
                  </a:outerShdw>
                </a:effectLst>
              </a:rPr>
              <a:t>Smart Cities</a:t>
            </a:r>
            <a:endParaRPr lang="en-IN" sz="4000" b="1" dirty="0">
              <a:solidFill>
                <a:schemeClr val="accent5"/>
              </a:solidFill>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3817C67F-9FE4-4DDF-B5A5-D20A986BE423}"/>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52EB4D0-D03F-4012-8BDC-058ECE5B21FC}" type="slidenum">
              <a:rPr lang="en-IN" altLang="he-IL">
                <a:solidFill>
                  <a:srgbClr val="D1EAEE"/>
                </a:solidFill>
              </a:rPr>
              <a:pPr eaLnBrk="1" hangingPunct="1"/>
              <a:t>17</a:t>
            </a:fld>
            <a:endParaRPr lang="en-IN" altLang="he-IL">
              <a:solidFill>
                <a:srgbClr val="D1EAEE"/>
              </a:solidFill>
            </a:endParaRPr>
          </a:p>
        </p:txBody>
      </p:sp>
      <p:sp>
        <p:nvSpPr>
          <p:cNvPr id="2" name="AutoShape 2" descr="http://www.apc-hero.co.uk/uploads/images/Smart-City.jpg">
            <a:extLst>
              <a:ext uri="{FF2B5EF4-FFF2-40B4-BE49-F238E27FC236}">
                <a16:creationId xmlns:a16="http://schemas.microsoft.com/office/drawing/2014/main" id="{6E875BC5-ED18-45FC-A87E-C899477542B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Picture 7" descr="תוצאת תמונה עבור ‪green cities IOT‬‏">
            <a:extLst>
              <a:ext uri="{FF2B5EF4-FFF2-40B4-BE49-F238E27FC236}">
                <a16:creationId xmlns:a16="http://schemas.microsoft.com/office/drawing/2014/main" id="{FA85F429-B6BC-4381-96DB-AE1663490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29675"/>
            <a:ext cx="2782887" cy="2878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a:extLst>
              <a:ext uri="{FF2B5EF4-FFF2-40B4-BE49-F238E27FC236}">
                <a16:creationId xmlns:a16="http://schemas.microsoft.com/office/drawing/2014/main" id="{75E4138D-7EEA-4481-B7C0-AAB2942C7DEF}"/>
              </a:ext>
            </a:extLst>
          </p:cNvPr>
          <p:cNvSpPr>
            <a:spLocks noGrp="1"/>
          </p:cNvSpPr>
          <p:nvPr>
            <p:ph idx="1"/>
          </p:nvPr>
        </p:nvSpPr>
        <p:spPr>
          <a:xfrm>
            <a:off x="441960" y="1752600"/>
            <a:ext cx="6949440" cy="3124200"/>
          </a:xfrm>
        </p:spPr>
        <p:txBody>
          <a:bodyPr>
            <a:normAutofit/>
          </a:bodyPr>
          <a:lstStyle/>
          <a:p>
            <a:pPr algn="l" rtl="0">
              <a:buFont typeface="Wingdings" panose="05000000000000000000" pitchFamily="2" charset="2"/>
              <a:buChar char="Ø"/>
              <a:defRPr/>
            </a:pPr>
            <a:r>
              <a:rPr lang="en-US" sz="2400" dirty="0">
                <a:latin typeface="Century Gothic (כותרות)"/>
                <a:cs typeface="David" panose="020E0502060401010101" pitchFamily="34" charset="-79"/>
              </a:rPr>
              <a:t>Monitor city-wide resources and consumption</a:t>
            </a:r>
          </a:p>
          <a:p>
            <a:pPr algn="l" rtl="0">
              <a:buFont typeface="Wingdings" panose="05000000000000000000" pitchFamily="2" charset="2"/>
              <a:buChar char="Ø"/>
              <a:defRPr/>
            </a:pPr>
            <a:r>
              <a:rPr lang="en-US" sz="2400" dirty="0">
                <a:latin typeface="Century Gothic (כותרות)"/>
                <a:cs typeface="David" panose="020E0502060401010101" pitchFamily="34" charset="-79"/>
              </a:rPr>
              <a:t>Efficiently allocate resources</a:t>
            </a:r>
          </a:p>
          <a:p>
            <a:pPr algn="l" rtl="0">
              <a:buFont typeface="Wingdings" panose="05000000000000000000" pitchFamily="2" charset="2"/>
              <a:buChar char="Ø"/>
              <a:defRPr/>
            </a:pPr>
            <a:r>
              <a:rPr lang="en-US" sz="2400" dirty="0">
                <a:latin typeface="Century Gothic (כותרות)"/>
                <a:cs typeface="David" panose="020E0502060401010101" pitchFamily="34" charset="-79"/>
              </a:rPr>
              <a:t>Allows city officials to interact directly with the community and fix problems as they arise</a:t>
            </a:r>
          </a:p>
        </p:txBody>
      </p:sp>
      <p:sp>
        <p:nvSpPr>
          <p:cNvPr id="6148" name="Rectangle 5">
            <a:extLst>
              <a:ext uri="{FF2B5EF4-FFF2-40B4-BE49-F238E27FC236}">
                <a16:creationId xmlns:a16="http://schemas.microsoft.com/office/drawing/2014/main" id="{5A1D1682-371E-4B68-AA35-D78606B6682C}"/>
              </a:ext>
            </a:extLst>
          </p:cNvPr>
          <p:cNvSpPr>
            <a:spLocks noChangeArrowheads="1"/>
          </p:cNvSpPr>
          <p:nvPr/>
        </p:nvSpPr>
        <p:spPr bwMode="auto">
          <a:xfrm>
            <a:off x="441960" y="685800"/>
            <a:ext cx="7772400" cy="707886"/>
          </a:xfrm>
          <a:prstGeom prst="rect">
            <a:avLst/>
          </a:prstGeom>
          <a:noFill/>
          <a:ln w="9525">
            <a:noFill/>
            <a:miter lim="800000"/>
            <a:headEnd/>
            <a:tailEnd/>
          </a:ln>
        </p:spPr>
        <p:txBody>
          <a:bodyPr>
            <a:spAutoFit/>
          </a:bodyPr>
          <a:lstStyle/>
          <a:p>
            <a:pPr>
              <a:defRPr/>
            </a:pPr>
            <a:r>
              <a:rPr lang="en-US" sz="4000" b="1" dirty="0">
                <a:solidFill>
                  <a:srgbClr val="551D9F"/>
                </a:solidFill>
                <a:latin typeface="+mj-lt"/>
              </a:rPr>
              <a:t>Smart City </a:t>
            </a:r>
            <a:endParaRPr lang="en-US" sz="3200" dirty="0">
              <a:latin typeface="+mj-lt"/>
            </a:endParaRPr>
          </a:p>
        </p:txBody>
      </p:sp>
    </p:spTree>
    <p:extLst>
      <p:ext uri="{BB962C8B-B14F-4D97-AF65-F5344CB8AC3E}">
        <p14:creationId xmlns:p14="http://schemas.microsoft.com/office/powerpoint/2010/main" val="3481659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2" descr="C:\Documents and Settings\All Users\Documents\graph copy.jpg">
            <a:extLst>
              <a:ext uri="{FF2B5EF4-FFF2-40B4-BE49-F238E27FC236}">
                <a16:creationId xmlns:a16="http://schemas.microsoft.com/office/drawing/2014/main" id="{4943ADA9-C862-452D-B0AC-D7D017ABA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77" t="4587"/>
          <a:stretch>
            <a:fillRect/>
          </a:stretch>
        </p:blipFill>
        <p:spPr bwMode="auto">
          <a:xfrm>
            <a:off x="471377" y="1524000"/>
            <a:ext cx="7678479" cy="485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a:extLst>
              <a:ext uri="{FF2B5EF4-FFF2-40B4-BE49-F238E27FC236}">
                <a16:creationId xmlns:a16="http://schemas.microsoft.com/office/drawing/2014/main" id="{1F6D3F90-B246-41C4-9508-A0929B8B94BF}"/>
              </a:ext>
            </a:extLst>
          </p:cNvPr>
          <p:cNvSpPr>
            <a:spLocks noChangeArrowheads="1"/>
          </p:cNvSpPr>
          <p:nvPr/>
        </p:nvSpPr>
        <p:spPr bwMode="auto">
          <a:xfrm>
            <a:off x="446314" y="457200"/>
            <a:ext cx="7772400" cy="461963"/>
          </a:xfrm>
          <a:prstGeom prst="rect">
            <a:avLst/>
          </a:prstGeom>
          <a:noFill/>
          <a:ln w="9525">
            <a:noFill/>
            <a:miter lim="800000"/>
            <a:headEnd/>
            <a:tailEnd/>
          </a:ln>
        </p:spPr>
        <p:txBody>
          <a:bodyPr>
            <a:spAutoFit/>
          </a:bodyPr>
          <a:lstStyle/>
          <a:p>
            <a:pPr>
              <a:defRPr/>
            </a:pPr>
            <a:r>
              <a:rPr lang="en-US" sz="2400" b="1" dirty="0">
                <a:solidFill>
                  <a:srgbClr val="551D9F"/>
                </a:solidFill>
                <a:latin typeface="+mj-lt"/>
              </a:rPr>
              <a:t>Why Smart Cities are needed now?</a:t>
            </a:r>
          </a:p>
        </p:txBody>
      </p:sp>
      <p:sp>
        <p:nvSpPr>
          <p:cNvPr id="11" name="Content Placeholder 2">
            <a:extLst>
              <a:ext uri="{FF2B5EF4-FFF2-40B4-BE49-F238E27FC236}">
                <a16:creationId xmlns:a16="http://schemas.microsoft.com/office/drawing/2014/main" id="{7CB988B6-094F-45BC-A61F-8AC3CA65F724}"/>
              </a:ext>
            </a:extLst>
          </p:cNvPr>
          <p:cNvSpPr txBox="1">
            <a:spLocks/>
          </p:cNvSpPr>
          <p:nvPr/>
        </p:nvSpPr>
        <p:spPr bwMode="auto">
          <a:xfrm>
            <a:off x="1219200" y="6225381"/>
            <a:ext cx="5667103" cy="556419"/>
          </a:xfrm>
          <a:prstGeom prst="rect">
            <a:avLst/>
          </a:prstGeom>
          <a:noFill/>
          <a:ln w="9525">
            <a:noFill/>
            <a:miter lim="800000"/>
            <a:headEnd/>
            <a:tailEnd/>
          </a:ln>
        </p:spPr>
        <p:txBody>
          <a:bodyPr/>
          <a:lstStyle/>
          <a:p>
            <a:pPr marL="273050" indent="-273050" algn="just" eaLnBrk="0" hangingPunct="0">
              <a:spcBef>
                <a:spcPct val="20000"/>
              </a:spcBef>
              <a:buClr>
                <a:srgbClr val="0BD0D9"/>
              </a:buClr>
              <a:buSzPct val="95000"/>
              <a:buFont typeface="Wingdings 2" pitchFamily="18" charset="2"/>
              <a:buNone/>
              <a:defRPr/>
            </a:pPr>
            <a:r>
              <a:rPr lang="en-US" sz="1200" baseline="30000" dirty="0">
                <a:latin typeface="+mj-lt"/>
              </a:rPr>
              <a:t>1</a:t>
            </a:r>
            <a:r>
              <a:rPr lang="en-US" sz="1200" dirty="0">
                <a:latin typeface="+mj-lt"/>
              </a:rPr>
              <a:t>Enhancing city competitiveness - In terms of services (education ,healthcare), waste management, water management, transportation, safety etc.</a:t>
            </a:r>
          </a:p>
        </p:txBody>
      </p:sp>
    </p:spTree>
    <p:extLst>
      <p:ext uri="{BB962C8B-B14F-4D97-AF65-F5344CB8AC3E}">
        <p14:creationId xmlns:p14="http://schemas.microsoft.com/office/powerpoint/2010/main" val="259967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F3B2-05A2-4255-8921-DCD4052AFBC5}"/>
              </a:ext>
            </a:extLst>
          </p:cNvPr>
          <p:cNvSpPr>
            <a:spLocks noGrp="1"/>
          </p:cNvSpPr>
          <p:nvPr>
            <p:ph type="title"/>
          </p:nvPr>
        </p:nvSpPr>
        <p:spPr/>
        <p:txBody>
          <a:bodyPr/>
          <a:lstStyle/>
          <a:p>
            <a:r>
              <a:rPr lang="en-US" dirty="0"/>
              <a:t>Why Green Tech &amp; </a:t>
            </a:r>
            <a:r>
              <a:rPr lang="en-US" dirty="0" err="1"/>
              <a:t>IoT</a:t>
            </a:r>
            <a:endParaRPr lang="en-IL" dirty="0"/>
          </a:p>
        </p:txBody>
      </p:sp>
      <p:sp>
        <p:nvSpPr>
          <p:cNvPr id="3" name="Content Placeholder 2">
            <a:extLst>
              <a:ext uri="{FF2B5EF4-FFF2-40B4-BE49-F238E27FC236}">
                <a16:creationId xmlns:a16="http://schemas.microsoft.com/office/drawing/2014/main" id="{0940D226-EE5A-4646-B266-7BB4AE165769}"/>
              </a:ext>
            </a:extLst>
          </p:cNvPr>
          <p:cNvSpPr>
            <a:spLocks noGrp="1"/>
          </p:cNvSpPr>
          <p:nvPr>
            <p:ph idx="1"/>
          </p:nvPr>
        </p:nvSpPr>
        <p:spPr>
          <a:xfrm>
            <a:off x="457200" y="1447800"/>
            <a:ext cx="8534400" cy="4419600"/>
          </a:xfrm>
        </p:spPr>
        <p:txBody>
          <a:bodyPr>
            <a:normAutofit/>
          </a:bodyPr>
          <a:lstStyle/>
          <a:p>
            <a:pPr algn="just" rtl="0">
              <a:lnSpc>
                <a:spcPct val="200000"/>
              </a:lnSpc>
              <a:defRPr/>
            </a:pPr>
            <a:r>
              <a:rPr lang="en-US" sz="2800" dirty="0"/>
              <a:t>Global warming and climate change</a:t>
            </a:r>
          </a:p>
          <a:p>
            <a:pPr algn="just" rtl="0">
              <a:lnSpc>
                <a:spcPct val="200000"/>
              </a:lnSpc>
              <a:defRPr/>
            </a:pPr>
            <a:r>
              <a:rPr lang="en-US" sz="2800" dirty="0"/>
              <a:t>Population increase and resource depletion</a:t>
            </a:r>
          </a:p>
          <a:p>
            <a:pPr algn="just" rtl="0">
              <a:lnSpc>
                <a:spcPct val="200000"/>
              </a:lnSpc>
              <a:defRPr/>
            </a:pPr>
            <a:r>
              <a:rPr lang="en-US" sz="2800" dirty="0"/>
              <a:t>Adverse effects of increasing urbanization</a:t>
            </a:r>
          </a:p>
          <a:p>
            <a:pPr algn="l" rtl="0">
              <a:lnSpc>
                <a:spcPct val="200000"/>
              </a:lnSpc>
            </a:pPr>
            <a:endParaRPr lang="en-IL" sz="3200" dirty="0"/>
          </a:p>
        </p:txBody>
      </p:sp>
      <p:sp>
        <p:nvSpPr>
          <p:cNvPr id="4" name="Slide Number Placeholder 3">
            <a:extLst>
              <a:ext uri="{FF2B5EF4-FFF2-40B4-BE49-F238E27FC236}">
                <a16:creationId xmlns:a16="http://schemas.microsoft.com/office/drawing/2014/main" id="{1A5DB578-7383-4CAF-8A6B-A6C8896D0169}"/>
              </a:ext>
            </a:extLst>
          </p:cNvPr>
          <p:cNvSpPr>
            <a:spLocks noGrp="1"/>
          </p:cNvSpPr>
          <p:nvPr>
            <p:ph type="sldNum" sz="quarter" idx="12"/>
          </p:nvPr>
        </p:nvSpPr>
        <p:spPr/>
        <p:txBody>
          <a:bodyPr/>
          <a:lstStyle/>
          <a:p>
            <a:fld id="{431DF6FA-50E7-4644-BC1B-9570C07FB267}" type="slidenum">
              <a:rPr lang="en-IN" altLang="he-IL" smtClean="0"/>
              <a:pPr/>
              <a:t>2</a:t>
            </a:fld>
            <a:endParaRPr lang="en-IN" altLang="he-IL"/>
          </a:p>
        </p:txBody>
      </p:sp>
    </p:spTree>
    <p:extLst>
      <p:ext uri="{BB962C8B-B14F-4D97-AF65-F5344CB8AC3E}">
        <p14:creationId xmlns:p14="http://schemas.microsoft.com/office/powerpoint/2010/main" val="4248504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4F747DCA-767F-4AE8-8622-3EED43157F8A}"/>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F37BE8-C7E3-412F-8BD3-4A9E64B7D1AC}" type="slidenum">
              <a:rPr lang="en-US" altLang="he-IL">
                <a:solidFill>
                  <a:srgbClr val="045C75"/>
                </a:solidFill>
              </a:rPr>
              <a:pPr eaLnBrk="1" hangingPunct="1"/>
              <a:t>20</a:t>
            </a:fld>
            <a:endParaRPr lang="en-US" altLang="he-IL">
              <a:solidFill>
                <a:srgbClr val="045C75"/>
              </a:solidFill>
            </a:endParaRPr>
          </a:p>
        </p:txBody>
      </p:sp>
      <p:sp>
        <p:nvSpPr>
          <p:cNvPr id="9" name="Title 1">
            <a:extLst>
              <a:ext uri="{FF2B5EF4-FFF2-40B4-BE49-F238E27FC236}">
                <a16:creationId xmlns:a16="http://schemas.microsoft.com/office/drawing/2014/main" id="{E342687C-9EB3-458A-A899-BF8A9B6FE3A2}"/>
              </a:ext>
            </a:extLst>
          </p:cNvPr>
          <p:cNvSpPr txBox="1">
            <a:spLocks/>
          </p:cNvSpPr>
          <p:nvPr/>
        </p:nvSpPr>
        <p:spPr bwMode="auto">
          <a:xfrm>
            <a:off x="609600" y="228600"/>
            <a:ext cx="5562600" cy="400050"/>
          </a:xfrm>
          <a:prstGeom prst="rect">
            <a:avLst/>
          </a:prstGeom>
          <a:noFill/>
          <a:ln w="9525">
            <a:noFill/>
            <a:miter lim="800000"/>
            <a:headEnd/>
            <a:tailEnd/>
          </a:ln>
        </p:spPr>
        <p:txBody>
          <a:bodyPr lIns="0" rIns="0" bIns="0" anchor="b">
            <a:normAutofit fontScale="92500" lnSpcReduction="20000"/>
            <a:scene3d>
              <a:camera prst="orthographicFront"/>
              <a:lightRig rig="freezing" dir="t">
                <a:rot lat="0" lon="0" rev="5640000"/>
              </a:lightRig>
            </a:scene3d>
            <a:sp3d prstMaterial="flat">
              <a:contourClr>
                <a:schemeClr val="tx2"/>
              </a:contourClr>
            </a:sp3d>
          </a:bodyPr>
          <a:lstStyle/>
          <a:p>
            <a:pPr eaLnBrk="0" hangingPunct="0">
              <a:defRPr/>
            </a:pPr>
            <a:r>
              <a:rPr lang="en-US" sz="2800" b="1" dirty="0">
                <a:solidFill>
                  <a:srgbClr val="551D9F"/>
                </a:solidFill>
                <a:latin typeface="Arial" charset="0"/>
              </a:rPr>
              <a:t>Smart City Example </a:t>
            </a:r>
            <a:endParaRPr lang="en-US" sz="2000" b="1" dirty="0">
              <a:solidFill>
                <a:srgbClr val="C00000"/>
              </a:solidFill>
              <a:latin typeface="Corbel" pitchFamily="34" charset="0"/>
            </a:endParaRPr>
          </a:p>
        </p:txBody>
      </p:sp>
      <p:pic>
        <p:nvPicPr>
          <p:cNvPr id="13318" name="Picture 2" descr="E:\Arnab\Supreme Gridtech\Smart City.jpg">
            <a:extLst>
              <a:ext uri="{FF2B5EF4-FFF2-40B4-BE49-F238E27FC236}">
                <a16:creationId xmlns:a16="http://schemas.microsoft.com/office/drawing/2014/main" id="{53005A10-3E5A-4918-82B7-A5A71FE47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63484"/>
            <a:ext cx="73342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88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B46D-85DF-4ECE-8EEF-367EC279E06C}"/>
              </a:ext>
            </a:extLst>
          </p:cNvPr>
          <p:cNvSpPr>
            <a:spLocks noGrp="1"/>
          </p:cNvSpPr>
          <p:nvPr>
            <p:ph type="ctrTitle"/>
          </p:nvPr>
        </p:nvSpPr>
        <p:spPr>
          <a:xfrm>
            <a:off x="398759" y="2209800"/>
            <a:ext cx="6858000" cy="775097"/>
          </a:xfrm>
        </p:spPr>
        <p:txBody>
          <a:bodyPr/>
          <a:lstStyle/>
          <a:p>
            <a:pPr algn="ctr"/>
            <a:r>
              <a:rPr lang="en-US" dirty="0"/>
              <a:t>Green at Home</a:t>
            </a:r>
          </a:p>
        </p:txBody>
      </p:sp>
      <p:sp>
        <p:nvSpPr>
          <p:cNvPr id="3" name="Subtitle 2">
            <a:extLst>
              <a:ext uri="{FF2B5EF4-FFF2-40B4-BE49-F238E27FC236}">
                <a16:creationId xmlns:a16="http://schemas.microsoft.com/office/drawing/2014/main" id="{A636921B-5825-4773-9534-A3E3E9170D34}"/>
              </a:ext>
            </a:extLst>
          </p:cNvPr>
          <p:cNvSpPr>
            <a:spLocks noGrp="1"/>
          </p:cNvSpPr>
          <p:nvPr>
            <p:ph type="subTitle" idx="1"/>
          </p:nvPr>
        </p:nvSpPr>
        <p:spPr>
          <a:xfrm>
            <a:off x="914399" y="3505200"/>
            <a:ext cx="5826719" cy="1096899"/>
          </a:xfrm>
        </p:spPr>
        <p:txBody>
          <a:bodyPr/>
          <a:lstStyle/>
          <a:p>
            <a:r>
              <a:rPr lang="en-US" dirty="0"/>
              <a:t>Saving Energy, Water and Money on a daily basis</a:t>
            </a:r>
          </a:p>
        </p:txBody>
      </p:sp>
    </p:spTree>
    <p:extLst>
      <p:ext uri="{BB962C8B-B14F-4D97-AF65-F5344CB8AC3E}">
        <p14:creationId xmlns:p14="http://schemas.microsoft.com/office/powerpoint/2010/main" val="127977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8AF2-F3E4-4466-A646-9D4EFBCC702E}"/>
              </a:ext>
            </a:extLst>
          </p:cNvPr>
          <p:cNvSpPr>
            <a:spLocks noGrp="1"/>
          </p:cNvSpPr>
          <p:nvPr>
            <p:ph type="title"/>
          </p:nvPr>
        </p:nvSpPr>
        <p:spPr/>
        <p:txBody>
          <a:bodyPr>
            <a:normAutofit/>
          </a:bodyPr>
          <a:lstStyle/>
          <a:p>
            <a:r>
              <a:rPr lang="en-US" dirty="0" err="1"/>
              <a:t>IoT</a:t>
            </a:r>
            <a:r>
              <a:rPr lang="en-US" dirty="0"/>
              <a:t> can help make the world a greener place</a:t>
            </a:r>
          </a:p>
        </p:txBody>
      </p:sp>
      <p:sp>
        <p:nvSpPr>
          <p:cNvPr id="3" name="Content Placeholder 2">
            <a:extLst>
              <a:ext uri="{FF2B5EF4-FFF2-40B4-BE49-F238E27FC236}">
                <a16:creationId xmlns:a16="http://schemas.microsoft.com/office/drawing/2014/main" id="{E60C2BBE-FE01-4E2C-B489-B1E582765CB4}"/>
              </a:ext>
            </a:extLst>
          </p:cNvPr>
          <p:cNvSpPr>
            <a:spLocks noGrp="1"/>
          </p:cNvSpPr>
          <p:nvPr>
            <p:ph idx="1"/>
          </p:nvPr>
        </p:nvSpPr>
        <p:spPr>
          <a:xfrm>
            <a:off x="381000" y="2133600"/>
            <a:ext cx="8058150" cy="4098131"/>
          </a:xfrm>
        </p:spPr>
        <p:txBody>
          <a:bodyPr>
            <a:normAutofit lnSpcReduction="10000"/>
          </a:bodyPr>
          <a:lstStyle/>
          <a:p>
            <a:pPr algn="l" rtl="0">
              <a:lnSpc>
                <a:spcPct val="150000"/>
              </a:lnSpc>
            </a:pPr>
            <a:r>
              <a:rPr lang="en-US" sz="2400" dirty="0"/>
              <a:t>Smart appliances allow you to use only the exact amount of water and energy needed.</a:t>
            </a:r>
          </a:p>
          <a:p>
            <a:pPr algn="l" rtl="0">
              <a:lnSpc>
                <a:spcPct val="150000"/>
              </a:lnSpc>
            </a:pPr>
            <a:r>
              <a:rPr lang="en-US" sz="2400" dirty="0"/>
              <a:t>Promotes awareness of resource consumption and encourages you to be more water and energy efficient.</a:t>
            </a:r>
          </a:p>
          <a:p>
            <a:pPr algn="l" rtl="0">
              <a:lnSpc>
                <a:spcPct val="150000"/>
              </a:lnSpc>
            </a:pPr>
            <a:r>
              <a:rPr lang="en-US" sz="2400" dirty="0"/>
              <a:t>Connect to your city’s Smart Grid and cause less strain on its resources during peak hours.</a:t>
            </a:r>
          </a:p>
          <a:p>
            <a:pPr algn="l" rtl="0">
              <a:lnSpc>
                <a:spcPct val="150000"/>
              </a:lnSpc>
            </a:pPr>
            <a:endParaRPr lang="en-US" sz="2400" dirty="0"/>
          </a:p>
        </p:txBody>
      </p:sp>
    </p:spTree>
    <p:extLst>
      <p:ext uri="{BB962C8B-B14F-4D97-AF65-F5344CB8AC3E}">
        <p14:creationId xmlns:p14="http://schemas.microsoft.com/office/powerpoint/2010/main" val="180794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1E32-843A-4C2F-871D-886F5CC7716B}"/>
              </a:ext>
            </a:extLst>
          </p:cNvPr>
          <p:cNvSpPr>
            <a:spLocks noGrp="1"/>
          </p:cNvSpPr>
          <p:nvPr>
            <p:ph type="title"/>
          </p:nvPr>
        </p:nvSpPr>
        <p:spPr/>
        <p:txBody>
          <a:bodyPr/>
          <a:lstStyle/>
          <a:p>
            <a:r>
              <a:rPr lang="en-US" dirty="0"/>
              <a:t>Smart A/C Systems</a:t>
            </a:r>
          </a:p>
        </p:txBody>
      </p:sp>
      <p:sp>
        <p:nvSpPr>
          <p:cNvPr id="3" name="Content Placeholder 2">
            <a:extLst>
              <a:ext uri="{FF2B5EF4-FFF2-40B4-BE49-F238E27FC236}">
                <a16:creationId xmlns:a16="http://schemas.microsoft.com/office/drawing/2014/main" id="{BB7CDD45-952C-41EF-9951-E7A98A646664}"/>
              </a:ext>
            </a:extLst>
          </p:cNvPr>
          <p:cNvSpPr>
            <a:spLocks noGrp="1"/>
          </p:cNvSpPr>
          <p:nvPr>
            <p:ph idx="1"/>
          </p:nvPr>
        </p:nvSpPr>
        <p:spPr>
          <a:xfrm>
            <a:off x="622851" y="1371600"/>
            <a:ext cx="6334461" cy="5029200"/>
          </a:xfrm>
        </p:spPr>
        <p:txBody>
          <a:bodyPr>
            <a:normAutofit fontScale="92500"/>
          </a:bodyPr>
          <a:lstStyle/>
          <a:p>
            <a:pPr algn="l" rtl="0">
              <a:lnSpc>
                <a:spcPct val="150000"/>
              </a:lnSpc>
            </a:pPr>
            <a:r>
              <a:rPr lang="en-US" sz="2400" dirty="0"/>
              <a:t>Only heat/cool the rooms or areas that you actually spend time in.</a:t>
            </a:r>
          </a:p>
          <a:p>
            <a:pPr algn="l" rtl="0">
              <a:lnSpc>
                <a:spcPct val="150000"/>
              </a:lnSpc>
            </a:pPr>
            <a:r>
              <a:rPr lang="en-US" sz="2400" dirty="0"/>
              <a:t>Control thermostat from your laptop or phone, or</a:t>
            </a:r>
            <a:br>
              <a:rPr lang="en-US" sz="2400" dirty="0"/>
            </a:br>
            <a:r>
              <a:rPr lang="en-US" sz="2400" dirty="0"/>
              <a:t>let it learn your schedule automatically.</a:t>
            </a:r>
          </a:p>
          <a:p>
            <a:pPr algn="l" rtl="0">
              <a:lnSpc>
                <a:spcPct val="150000"/>
              </a:lnSpc>
            </a:pPr>
            <a:r>
              <a:rPr lang="en-US" sz="2400" dirty="0"/>
              <a:t>Saves 10-12% in heating, 15% in cooling.</a:t>
            </a:r>
          </a:p>
          <a:p>
            <a:pPr algn="l" rtl="0">
              <a:lnSpc>
                <a:spcPct val="150000"/>
              </a:lnSpc>
            </a:pPr>
            <a:r>
              <a:rPr lang="en-US" sz="2400" dirty="0"/>
              <a:t>Saves $130-$145 per year in heat</a:t>
            </a:r>
            <a:br>
              <a:rPr lang="en-US" sz="2400" dirty="0"/>
            </a:br>
            <a:r>
              <a:rPr lang="en-US" sz="2400" dirty="0"/>
              <a:t>and cooling costs. It pays for itself after</a:t>
            </a:r>
            <a:br>
              <a:rPr lang="en-US" sz="2400" dirty="0"/>
            </a:br>
            <a:r>
              <a:rPr lang="en-US" sz="2400" dirty="0"/>
              <a:t>just 2 years.</a:t>
            </a:r>
          </a:p>
        </p:txBody>
      </p:sp>
      <p:pic>
        <p:nvPicPr>
          <p:cNvPr id="4100" name="Picture 4" descr="Image result for nest">
            <a:extLst>
              <a:ext uri="{FF2B5EF4-FFF2-40B4-BE49-F238E27FC236}">
                <a16:creationId xmlns:a16="http://schemas.microsoft.com/office/drawing/2014/main" id="{EF4DE197-FA75-4D1B-937B-00409E571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860" y="2594610"/>
            <a:ext cx="3406140" cy="34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6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BF08-9E67-4069-86C5-10E8CC0B2F6A}"/>
              </a:ext>
            </a:extLst>
          </p:cNvPr>
          <p:cNvSpPr>
            <a:spLocks noGrp="1"/>
          </p:cNvSpPr>
          <p:nvPr>
            <p:ph type="title"/>
          </p:nvPr>
        </p:nvSpPr>
        <p:spPr/>
        <p:txBody>
          <a:bodyPr/>
          <a:lstStyle/>
          <a:p>
            <a:r>
              <a:rPr lang="en-US" dirty="0"/>
              <a:t>Smart Washer and Dryer</a:t>
            </a:r>
          </a:p>
        </p:txBody>
      </p:sp>
      <p:sp>
        <p:nvSpPr>
          <p:cNvPr id="3" name="Content Placeholder 2">
            <a:extLst>
              <a:ext uri="{FF2B5EF4-FFF2-40B4-BE49-F238E27FC236}">
                <a16:creationId xmlns:a16="http://schemas.microsoft.com/office/drawing/2014/main" id="{BFFDA37F-7627-4D65-8DBD-6B2F2D15CA69}"/>
              </a:ext>
            </a:extLst>
          </p:cNvPr>
          <p:cNvSpPr>
            <a:spLocks noGrp="1"/>
          </p:cNvSpPr>
          <p:nvPr>
            <p:ph idx="1"/>
          </p:nvPr>
        </p:nvSpPr>
        <p:spPr>
          <a:xfrm>
            <a:off x="304800" y="1371600"/>
            <a:ext cx="7315200" cy="4118373"/>
          </a:xfrm>
        </p:spPr>
        <p:txBody>
          <a:bodyPr>
            <a:normAutofit/>
          </a:bodyPr>
          <a:lstStyle/>
          <a:p>
            <a:pPr algn="l" rtl="0">
              <a:lnSpc>
                <a:spcPct val="150000"/>
              </a:lnSpc>
            </a:pPr>
            <a:r>
              <a:rPr lang="en-US" sz="2400" dirty="0"/>
              <a:t>Detects the amount of clothes loaded and can adjust the water and energy used.</a:t>
            </a:r>
          </a:p>
          <a:p>
            <a:pPr algn="l" rtl="0">
              <a:lnSpc>
                <a:spcPct val="150000"/>
              </a:lnSpc>
            </a:pPr>
            <a:r>
              <a:rPr lang="en-US" sz="2400" dirty="0"/>
              <a:t>Includes app to track savings over time. Typically uses 75% less water and power.</a:t>
            </a:r>
          </a:p>
          <a:p>
            <a:pPr algn="l" rtl="0">
              <a:lnSpc>
                <a:spcPct val="150000"/>
              </a:lnSpc>
            </a:pPr>
            <a:endParaRPr lang="en-US" sz="2400" dirty="0"/>
          </a:p>
        </p:txBody>
      </p:sp>
      <p:pic>
        <p:nvPicPr>
          <p:cNvPr id="1028" name="Picture 4" descr="Price: $3,998 for both Digital Smarts: First of all, the washer-dryer pair looks really cool. Inside the washer, “Cycle-Logic” technology offers 33 multiple cycle choices including athletic wear, baby items, jeans, bath mats, shower curtains, shoes, swimwear and stuffed animals. If those don’t grab you, program your own. If you’re a laundry newbie and perplexed by fabric stains, an LCD touch screen offers cleaning tips. For example, enter chocolate stain and cotton shirt and the machine offers c">
            <a:extLst>
              <a:ext uri="{FF2B5EF4-FFF2-40B4-BE49-F238E27FC236}">
                <a16:creationId xmlns:a16="http://schemas.microsoft.com/office/drawing/2014/main" id="{95125314-0CA1-4709-8876-B26DAC0240DF}"/>
              </a:ext>
            </a:extLst>
          </p:cNvPr>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2438400" y="3956928"/>
            <a:ext cx="3442568" cy="229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692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9F6C-754F-4C59-824C-33D20437F1D5}"/>
              </a:ext>
            </a:extLst>
          </p:cNvPr>
          <p:cNvSpPr>
            <a:spLocks noGrp="1"/>
          </p:cNvSpPr>
          <p:nvPr>
            <p:ph type="title"/>
          </p:nvPr>
        </p:nvSpPr>
        <p:spPr>
          <a:xfrm>
            <a:off x="609598" y="393700"/>
            <a:ext cx="6347713" cy="1320800"/>
          </a:xfrm>
        </p:spPr>
        <p:txBody>
          <a:bodyPr/>
          <a:lstStyle/>
          <a:p>
            <a:r>
              <a:rPr lang="en-US" dirty="0"/>
              <a:t>Smart Dishwasher</a:t>
            </a:r>
          </a:p>
        </p:txBody>
      </p:sp>
      <p:sp>
        <p:nvSpPr>
          <p:cNvPr id="3" name="Content Placeholder 2">
            <a:extLst>
              <a:ext uri="{FF2B5EF4-FFF2-40B4-BE49-F238E27FC236}">
                <a16:creationId xmlns:a16="http://schemas.microsoft.com/office/drawing/2014/main" id="{0F8CDA15-287F-4715-BE57-ABD74057B63D}"/>
              </a:ext>
            </a:extLst>
          </p:cNvPr>
          <p:cNvSpPr>
            <a:spLocks noGrp="1"/>
          </p:cNvSpPr>
          <p:nvPr>
            <p:ph idx="1"/>
          </p:nvPr>
        </p:nvSpPr>
        <p:spPr>
          <a:xfrm>
            <a:off x="628649" y="1295400"/>
            <a:ext cx="5591990" cy="4800600"/>
          </a:xfrm>
        </p:spPr>
        <p:txBody>
          <a:bodyPr>
            <a:normAutofit/>
          </a:bodyPr>
          <a:lstStyle/>
          <a:p>
            <a:pPr algn="l" rtl="0"/>
            <a:r>
              <a:rPr lang="en-US" sz="2400" dirty="0"/>
              <a:t>Detects how many dishes are inside and uses the needed amount of water and detergent.</a:t>
            </a:r>
          </a:p>
          <a:p>
            <a:pPr algn="l" rtl="0"/>
            <a:r>
              <a:rPr lang="en-US" sz="2400" dirty="0"/>
              <a:t>Soil Sensor determines how dirty dishes are and adjusts accordingly.</a:t>
            </a:r>
          </a:p>
          <a:p>
            <a:pPr algn="l" rtl="0"/>
            <a:r>
              <a:rPr lang="en-US" sz="2400" dirty="0"/>
              <a:t>Connects to the Smart Grid and can run only during off-peak hours.</a:t>
            </a:r>
          </a:p>
        </p:txBody>
      </p:sp>
      <p:pic>
        <p:nvPicPr>
          <p:cNvPr id="2050" name="Picture 2" descr="Price: $2,849 Digital Smarts: This dishwasher includes an “AutoSensor” that determines the amount of water and detergent needed based on the number of dishes in the machine. Its “RemoteVision” technology system alerts Miele if there’s a malfunction through a wireless Internet connection. Additional features include LED lighting, 10 wash cycles and less noise when in operation.">
            <a:extLst>
              <a:ext uri="{FF2B5EF4-FFF2-40B4-BE49-F238E27FC236}">
                <a16:creationId xmlns:a16="http://schemas.microsoft.com/office/drawing/2014/main" id="{DEFFEA53-8818-4347-97BF-E8F4831F4745}"/>
              </a:ext>
            </a:extLst>
          </p:cNvPr>
          <p:cNvPicPr>
            <a:picLocks noChangeAspect="1" noChangeArrowheads="1"/>
          </p:cNvPicPr>
          <p:nvPr/>
        </p:nvPicPr>
        <p:blipFill>
          <a:blip r:embed="rId2">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5809956" y="2133600"/>
            <a:ext cx="2294711" cy="343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67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7235-AE84-4041-B1A9-D3AB3A6D1B12}"/>
              </a:ext>
            </a:extLst>
          </p:cNvPr>
          <p:cNvSpPr>
            <a:spLocks noGrp="1"/>
          </p:cNvSpPr>
          <p:nvPr>
            <p:ph type="title"/>
          </p:nvPr>
        </p:nvSpPr>
        <p:spPr/>
        <p:txBody>
          <a:bodyPr/>
          <a:lstStyle/>
          <a:p>
            <a:r>
              <a:rPr lang="en-US" dirty="0"/>
              <a:t>Smart Refrigerator</a:t>
            </a:r>
          </a:p>
        </p:txBody>
      </p:sp>
      <p:sp>
        <p:nvSpPr>
          <p:cNvPr id="3" name="Content Placeholder 2">
            <a:extLst>
              <a:ext uri="{FF2B5EF4-FFF2-40B4-BE49-F238E27FC236}">
                <a16:creationId xmlns:a16="http://schemas.microsoft.com/office/drawing/2014/main" id="{8959D3AF-710D-4835-AC5B-1352E2D58C19}"/>
              </a:ext>
            </a:extLst>
          </p:cNvPr>
          <p:cNvSpPr>
            <a:spLocks noGrp="1"/>
          </p:cNvSpPr>
          <p:nvPr>
            <p:ph idx="1"/>
          </p:nvPr>
        </p:nvSpPr>
        <p:spPr>
          <a:xfrm>
            <a:off x="504635" y="1270000"/>
            <a:ext cx="6124766" cy="4936331"/>
          </a:xfrm>
        </p:spPr>
        <p:txBody>
          <a:bodyPr>
            <a:normAutofit/>
          </a:bodyPr>
          <a:lstStyle/>
          <a:p>
            <a:pPr algn="l" rtl="0">
              <a:lnSpc>
                <a:spcPct val="150000"/>
              </a:lnSpc>
            </a:pPr>
            <a:r>
              <a:rPr lang="en-US" sz="3200" dirty="0"/>
              <a:t>Different temperature and humidity zones for different types of food.</a:t>
            </a:r>
          </a:p>
          <a:p>
            <a:pPr algn="l" rtl="0">
              <a:lnSpc>
                <a:spcPct val="150000"/>
              </a:lnSpc>
            </a:pPr>
            <a:r>
              <a:rPr lang="en-US" sz="3200" dirty="0"/>
              <a:t>Power-saving mode to conserve energy when nobody is home through the app.</a:t>
            </a:r>
          </a:p>
        </p:txBody>
      </p:sp>
      <p:pic>
        <p:nvPicPr>
          <p:cNvPr id="3074" name="Picture 2" descr="Price: $2699 or $3499 Digital Smarts: Samsung’s advanced refrigerators feature four temperature-setting options. Meat and fish, for example, can be stored at 29°F and wine can be kept slightly warmer at 42 degrees. There are separate cooling systems in the refrigerator and freezer to regulate temperature and humidity. One drawer is adjustable so kids easily can reach for it. But the fun really begins with the fridge’s touch screen LCD panel. Select the “Grocery Manager” that tracks your food inv">
            <a:extLst>
              <a:ext uri="{FF2B5EF4-FFF2-40B4-BE49-F238E27FC236}">
                <a16:creationId xmlns:a16="http://schemas.microsoft.com/office/drawing/2014/main" id="{E4485121-9817-4BDE-B6D2-6480CA575A20}"/>
              </a:ext>
            </a:extLst>
          </p:cNvPr>
          <p:cNvPicPr>
            <a:picLocks noChangeAspect="1" noChangeArrowheads="1"/>
          </p:cNvPicPr>
          <p:nvPr/>
        </p:nvPicPr>
        <p:blipFill>
          <a:blip r:embed="rId2">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6276785" y="2226469"/>
            <a:ext cx="2323228" cy="348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5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B8B2-8737-4468-A5D3-623618A41AD6}"/>
              </a:ext>
            </a:extLst>
          </p:cNvPr>
          <p:cNvSpPr>
            <a:spLocks noGrp="1"/>
          </p:cNvSpPr>
          <p:nvPr>
            <p:ph type="title"/>
          </p:nvPr>
        </p:nvSpPr>
        <p:spPr/>
        <p:txBody>
          <a:bodyPr/>
          <a:lstStyle/>
          <a:p>
            <a:r>
              <a:rPr lang="en-US" dirty="0"/>
              <a:t>Smart Grid</a:t>
            </a:r>
          </a:p>
        </p:txBody>
      </p:sp>
      <p:sp>
        <p:nvSpPr>
          <p:cNvPr id="3" name="Content Placeholder 2">
            <a:extLst>
              <a:ext uri="{FF2B5EF4-FFF2-40B4-BE49-F238E27FC236}">
                <a16:creationId xmlns:a16="http://schemas.microsoft.com/office/drawing/2014/main" id="{89B14D18-26E2-476D-9EBD-0928BF507FD6}"/>
              </a:ext>
            </a:extLst>
          </p:cNvPr>
          <p:cNvSpPr>
            <a:spLocks noGrp="1"/>
          </p:cNvSpPr>
          <p:nvPr>
            <p:ph idx="1"/>
          </p:nvPr>
        </p:nvSpPr>
        <p:spPr>
          <a:xfrm>
            <a:off x="381000" y="1260060"/>
            <a:ext cx="7391400" cy="3997739"/>
          </a:xfrm>
        </p:spPr>
        <p:txBody>
          <a:bodyPr>
            <a:normAutofit lnSpcReduction="10000"/>
          </a:bodyPr>
          <a:lstStyle/>
          <a:p>
            <a:pPr algn="l" rtl="0">
              <a:lnSpc>
                <a:spcPct val="150000"/>
              </a:lnSpc>
            </a:pPr>
            <a:r>
              <a:rPr lang="en-US" sz="2400" dirty="0"/>
              <a:t>In some countries like the US, utility companies charge less for electricity used in the middle of the night, when there is less strain on the system.</a:t>
            </a:r>
          </a:p>
          <a:p>
            <a:pPr algn="l" rtl="0">
              <a:lnSpc>
                <a:spcPct val="150000"/>
              </a:lnSpc>
            </a:pPr>
            <a:r>
              <a:rPr lang="en-US" sz="2400" dirty="0"/>
              <a:t>Appliances like a refrigerator could delay its energy-intensive tasks (like its defrost cycle) until those times.</a:t>
            </a:r>
          </a:p>
        </p:txBody>
      </p:sp>
      <p:pic>
        <p:nvPicPr>
          <p:cNvPr id="7172" name="Picture 4" descr="Image result for clock cartoon clip art">
            <a:extLst>
              <a:ext uri="{FF2B5EF4-FFF2-40B4-BE49-F238E27FC236}">
                <a16:creationId xmlns:a16="http://schemas.microsoft.com/office/drawing/2014/main" id="{7BADC5CC-9901-4E6D-9B61-FB93AE671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807794"/>
            <a:ext cx="1607344" cy="16073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power energy icon">
            <a:extLst>
              <a:ext uri="{FF2B5EF4-FFF2-40B4-BE49-F238E27FC236}">
                <a16:creationId xmlns:a16="http://schemas.microsoft.com/office/drawing/2014/main" id="{8B26EB42-CE6C-4948-9513-61883B816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769" y="4674200"/>
            <a:ext cx="1941617" cy="1941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74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tesla.com/tesla_theme/assets/img/powerwall/section-powerwall-solution-march.png?20170418">
            <a:extLst>
              <a:ext uri="{FF2B5EF4-FFF2-40B4-BE49-F238E27FC236}">
                <a16:creationId xmlns:a16="http://schemas.microsoft.com/office/drawing/2014/main" id="{B0B7D36E-294E-43ED-8B75-A42E847FA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600200"/>
            <a:ext cx="914400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7C3AED-4CDE-46DE-939D-062FD73F296A}"/>
              </a:ext>
            </a:extLst>
          </p:cNvPr>
          <p:cNvSpPr>
            <a:spLocks noGrp="1"/>
          </p:cNvSpPr>
          <p:nvPr>
            <p:ph type="title"/>
          </p:nvPr>
        </p:nvSpPr>
        <p:spPr/>
        <p:txBody>
          <a:bodyPr/>
          <a:lstStyle/>
          <a:p>
            <a:r>
              <a:rPr lang="en-US" dirty="0"/>
              <a:t>Generating Power</a:t>
            </a:r>
          </a:p>
        </p:txBody>
      </p:sp>
      <p:sp>
        <p:nvSpPr>
          <p:cNvPr id="3" name="Content Placeholder 2">
            <a:extLst>
              <a:ext uri="{FF2B5EF4-FFF2-40B4-BE49-F238E27FC236}">
                <a16:creationId xmlns:a16="http://schemas.microsoft.com/office/drawing/2014/main" id="{73F2499D-B19C-474C-A07A-5E563A7EE716}"/>
              </a:ext>
            </a:extLst>
          </p:cNvPr>
          <p:cNvSpPr>
            <a:spLocks noGrp="1"/>
          </p:cNvSpPr>
          <p:nvPr>
            <p:ph idx="1"/>
          </p:nvPr>
        </p:nvSpPr>
        <p:spPr>
          <a:xfrm>
            <a:off x="394334" y="1600200"/>
            <a:ext cx="5625465" cy="3962400"/>
          </a:xfrm>
        </p:spPr>
        <p:txBody>
          <a:bodyPr>
            <a:normAutofit/>
          </a:bodyPr>
          <a:lstStyle/>
          <a:p>
            <a:pPr algn="l" rtl="0">
              <a:lnSpc>
                <a:spcPct val="150000"/>
              </a:lnSpc>
            </a:pPr>
            <a:r>
              <a:rPr lang="en-US" sz="2400" dirty="0"/>
              <a:t>Solar panels and Tesla’s Powerwall allow for generating and storing energy for your home.</a:t>
            </a:r>
          </a:p>
          <a:p>
            <a:pPr algn="l" rtl="0">
              <a:lnSpc>
                <a:spcPct val="150000"/>
              </a:lnSpc>
            </a:pPr>
            <a:r>
              <a:rPr lang="en-US" sz="2400" dirty="0"/>
              <a:t>As this technology improves, homes can become 100% energy independent.</a:t>
            </a:r>
          </a:p>
        </p:txBody>
      </p:sp>
    </p:spTree>
    <p:extLst>
      <p:ext uri="{BB962C8B-B14F-4D97-AF65-F5344CB8AC3E}">
        <p14:creationId xmlns:p14="http://schemas.microsoft.com/office/powerpoint/2010/main" val="322678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BA6B-FF18-413B-B29C-71BC8D74479A}"/>
              </a:ext>
            </a:extLst>
          </p:cNvPr>
          <p:cNvSpPr>
            <a:spLocks noGrp="1"/>
          </p:cNvSpPr>
          <p:nvPr>
            <p:ph type="title"/>
          </p:nvPr>
        </p:nvSpPr>
        <p:spPr/>
        <p:txBody>
          <a:bodyPr/>
          <a:lstStyle/>
          <a:p>
            <a:r>
              <a:rPr lang="en-US" dirty="0"/>
              <a:t>Generating Power (Cont.)</a:t>
            </a:r>
          </a:p>
        </p:txBody>
      </p:sp>
      <p:sp>
        <p:nvSpPr>
          <p:cNvPr id="3" name="Content Placeholder 2">
            <a:extLst>
              <a:ext uri="{FF2B5EF4-FFF2-40B4-BE49-F238E27FC236}">
                <a16:creationId xmlns:a16="http://schemas.microsoft.com/office/drawing/2014/main" id="{1A454AE2-1491-48F9-8335-373B468D7A51}"/>
              </a:ext>
            </a:extLst>
          </p:cNvPr>
          <p:cNvSpPr>
            <a:spLocks noGrp="1"/>
          </p:cNvSpPr>
          <p:nvPr>
            <p:ph idx="1"/>
          </p:nvPr>
        </p:nvSpPr>
        <p:spPr>
          <a:xfrm>
            <a:off x="304800" y="1371600"/>
            <a:ext cx="5029200" cy="4800600"/>
          </a:xfrm>
        </p:spPr>
        <p:txBody>
          <a:bodyPr>
            <a:normAutofit/>
          </a:bodyPr>
          <a:lstStyle/>
          <a:p>
            <a:pPr algn="l" rtl="0">
              <a:lnSpc>
                <a:spcPct val="150000"/>
              </a:lnSpc>
            </a:pPr>
            <a:r>
              <a:rPr lang="en-US" sz="2400" dirty="0"/>
              <a:t>Track how much energy has been generated, used and is currently stored.</a:t>
            </a:r>
          </a:p>
          <a:p>
            <a:pPr algn="l" rtl="0">
              <a:lnSpc>
                <a:spcPct val="150000"/>
              </a:lnSpc>
            </a:pPr>
            <a:r>
              <a:rPr lang="en-US" sz="2400" dirty="0"/>
              <a:t>Pays for itself in 6 years.</a:t>
            </a:r>
          </a:p>
          <a:p>
            <a:pPr algn="l" rtl="0">
              <a:lnSpc>
                <a:spcPct val="150000"/>
              </a:lnSpc>
            </a:pPr>
            <a:r>
              <a:rPr lang="en-US" sz="2400" dirty="0"/>
              <a:t>Can even sell energy back to utilities.</a:t>
            </a:r>
          </a:p>
        </p:txBody>
      </p:sp>
      <p:pic>
        <p:nvPicPr>
          <p:cNvPr id="6146" name="Picture 2" descr="https://www.tesla.com/tesla_theme/assets/img/powerwall/images/en_US/section-app.png?20170418">
            <a:extLst>
              <a:ext uri="{FF2B5EF4-FFF2-40B4-BE49-F238E27FC236}">
                <a16:creationId xmlns:a16="http://schemas.microsoft.com/office/drawing/2014/main" id="{DEEE7C72-6569-4BF8-9BE6-685D31CC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061" y="2066323"/>
            <a:ext cx="3856196" cy="351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8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6B64-178F-4DA7-ADD0-6D64E2125543}"/>
              </a:ext>
            </a:extLst>
          </p:cNvPr>
          <p:cNvSpPr>
            <a:spLocks noGrp="1"/>
          </p:cNvSpPr>
          <p:nvPr>
            <p:ph type="title"/>
          </p:nvPr>
        </p:nvSpPr>
        <p:spPr/>
        <p:txBody>
          <a:bodyPr/>
          <a:lstStyle/>
          <a:p>
            <a:r>
              <a:rPr lang="en-US" dirty="0"/>
              <a:t>Topics We’ll Talk About</a:t>
            </a:r>
            <a:endParaRPr lang="en-IL" dirty="0"/>
          </a:p>
        </p:txBody>
      </p:sp>
      <p:sp>
        <p:nvSpPr>
          <p:cNvPr id="3" name="Content Placeholder 2">
            <a:extLst>
              <a:ext uri="{FF2B5EF4-FFF2-40B4-BE49-F238E27FC236}">
                <a16:creationId xmlns:a16="http://schemas.microsoft.com/office/drawing/2014/main" id="{07168BEF-7126-4F64-805B-AB89327D4755}"/>
              </a:ext>
            </a:extLst>
          </p:cNvPr>
          <p:cNvSpPr>
            <a:spLocks noGrp="1"/>
          </p:cNvSpPr>
          <p:nvPr>
            <p:ph idx="1"/>
          </p:nvPr>
        </p:nvSpPr>
        <p:spPr>
          <a:xfrm>
            <a:off x="609598" y="1447800"/>
            <a:ext cx="6347714" cy="3880773"/>
          </a:xfrm>
        </p:spPr>
        <p:txBody>
          <a:bodyPr>
            <a:normAutofit/>
          </a:bodyPr>
          <a:lstStyle/>
          <a:p>
            <a:pPr algn="l" rtl="0">
              <a:lnSpc>
                <a:spcPct val="200000"/>
              </a:lnSpc>
            </a:pPr>
            <a:r>
              <a:rPr lang="en-US" sz="2800" dirty="0"/>
              <a:t>Agriculture</a:t>
            </a:r>
          </a:p>
          <a:p>
            <a:pPr algn="l" rtl="0">
              <a:lnSpc>
                <a:spcPct val="200000"/>
              </a:lnSpc>
            </a:pPr>
            <a:r>
              <a:rPr lang="en-US" sz="2800" dirty="0"/>
              <a:t>Smart Cities</a:t>
            </a:r>
          </a:p>
          <a:p>
            <a:pPr algn="l" rtl="0">
              <a:lnSpc>
                <a:spcPct val="200000"/>
              </a:lnSpc>
            </a:pPr>
            <a:r>
              <a:rPr lang="en-US" sz="2800" dirty="0"/>
              <a:t>Smart Homes</a:t>
            </a:r>
            <a:endParaRPr lang="en-IL" sz="2800" dirty="0"/>
          </a:p>
        </p:txBody>
      </p:sp>
      <p:sp>
        <p:nvSpPr>
          <p:cNvPr id="4" name="Slide Number Placeholder 3">
            <a:extLst>
              <a:ext uri="{FF2B5EF4-FFF2-40B4-BE49-F238E27FC236}">
                <a16:creationId xmlns:a16="http://schemas.microsoft.com/office/drawing/2014/main" id="{2239A0A2-6B40-49D7-A34E-2936F6CF2EEE}"/>
              </a:ext>
            </a:extLst>
          </p:cNvPr>
          <p:cNvSpPr>
            <a:spLocks noGrp="1"/>
          </p:cNvSpPr>
          <p:nvPr>
            <p:ph type="sldNum" sz="quarter" idx="12"/>
          </p:nvPr>
        </p:nvSpPr>
        <p:spPr/>
        <p:txBody>
          <a:bodyPr/>
          <a:lstStyle/>
          <a:p>
            <a:fld id="{431DF6FA-50E7-4644-BC1B-9570C07FB267}" type="slidenum">
              <a:rPr lang="en-IN" altLang="he-IL" smtClean="0"/>
              <a:pPr/>
              <a:t>3</a:t>
            </a:fld>
            <a:endParaRPr lang="en-IN" altLang="he-IL"/>
          </a:p>
        </p:txBody>
      </p:sp>
    </p:spTree>
    <p:extLst>
      <p:ext uri="{BB962C8B-B14F-4D97-AF65-F5344CB8AC3E}">
        <p14:creationId xmlns:p14="http://schemas.microsoft.com/office/powerpoint/2010/main" val="377808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B46D-85DF-4ECE-8EEF-367EC279E06C}"/>
              </a:ext>
            </a:extLst>
          </p:cNvPr>
          <p:cNvSpPr>
            <a:spLocks noGrp="1"/>
          </p:cNvSpPr>
          <p:nvPr>
            <p:ph type="ctrTitle"/>
          </p:nvPr>
        </p:nvSpPr>
        <p:spPr>
          <a:xfrm>
            <a:off x="838200" y="2819400"/>
            <a:ext cx="6858000" cy="775097"/>
          </a:xfrm>
        </p:spPr>
        <p:txBody>
          <a:bodyPr/>
          <a:lstStyle/>
          <a:p>
            <a:pPr algn="ctr"/>
            <a:r>
              <a:rPr lang="en-US" dirty="0"/>
              <a:t>Questions?</a:t>
            </a:r>
          </a:p>
        </p:txBody>
      </p:sp>
    </p:spTree>
    <p:extLst>
      <p:ext uri="{BB962C8B-B14F-4D97-AF65-F5344CB8AC3E}">
        <p14:creationId xmlns:p14="http://schemas.microsoft.com/office/powerpoint/2010/main" val="893462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D7E4-7A0A-48A9-A7E2-989F7EAE5737}"/>
              </a:ext>
            </a:extLst>
          </p:cNvPr>
          <p:cNvSpPr>
            <a:spLocks noGrp="1"/>
          </p:cNvSpPr>
          <p:nvPr>
            <p:ph type="ctrTitle"/>
          </p:nvPr>
        </p:nvSpPr>
        <p:spPr>
          <a:xfrm>
            <a:off x="381000" y="2036492"/>
            <a:ext cx="6934200" cy="1087708"/>
          </a:xfrm>
        </p:spPr>
        <p:txBody>
          <a:bodyPr>
            <a:noAutofit/>
          </a:bodyPr>
          <a:lstStyle/>
          <a:p>
            <a:pPr algn="l">
              <a:lnSpc>
                <a:spcPts val="10500"/>
              </a:lnSpc>
            </a:pPr>
            <a:r>
              <a:rPr lang="en-US" dirty="0">
                <a:solidFill>
                  <a:schemeClr val="tx1"/>
                </a:solidFill>
              </a:rPr>
              <a:t>Green</a:t>
            </a:r>
            <a:endParaRPr lang="en-IL" dirty="0">
              <a:solidFill>
                <a:schemeClr val="tx1"/>
              </a:solidFill>
            </a:endParaRPr>
          </a:p>
        </p:txBody>
      </p:sp>
      <p:sp>
        <p:nvSpPr>
          <p:cNvPr id="3" name="Title 1">
            <a:extLst>
              <a:ext uri="{FF2B5EF4-FFF2-40B4-BE49-F238E27FC236}">
                <a16:creationId xmlns:a16="http://schemas.microsoft.com/office/drawing/2014/main" id="{2525B979-181D-4066-999A-FB8071551A1E}"/>
              </a:ext>
            </a:extLst>
          </p:cNvPr>
          <p:cNvSpPr txBox="1">
            <a:spLocks/>
          </p:cNvSpPr>
          <p:nvPr/>
        </p:nvSpPr>
        <p:spPr>
          <a:xfrm>
            <a:off x="762000" y="2874692"/>
            <a:ext cx="6934200" cy="1087708"/>
          </a:xfrm>
          <a:prstGeom prst="rect">
            <a:avLst/>
          </a:prstGeom>
        </p:spPr>
        <p:txBody>
          <a:bodyPr vert="horz" lIns="91440" tIns="45720" rIns="91440" bIns="45720" rtlCol="0" anchor="b">
            <a:noAutofit/>
          </a:bodyPr>
          <a:lstStyle>
            <a:lvl1pPr algn="r" defTabSz="457200" rtl="1" eaLnBrk="1" latinLnBrk="0" hangingPunct="1">
              <a:spcBef>
                <a:spcPct val="0"/>
              </a:spcBef>
              <a:buNone/>
              <a:defRPr sz="54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lnSpc>
                <a:spcPts val="10500"/>
              </a:lnSpc>
            </a:pPr>
            <a:r>
              <a:rPr lang="en-US" sz="6000" dirty="0" err="1">
                <a:solidFill>
                  <a:schemeClr val="tx1"/>
                </a:solidFill>
              </a:rPr>
              <a:t>IoT</a:t>
            </a:r>
            <a:endParaRPr lang="en-IL" sz="6000" dirty="0">
              <a:solidFill>
                <a:schemeClr val="tx1"/>
              </a:solidFill>
            </a:endParaRPr>
          </a:p>
        </p:txBody>
      </p:sp>
      <p:sp>
        <p:nvSpPr>
          <p:cNvPr id="4" name="Title 1">
            <a:extLst>
              <a:ext uri="{FF2B5EF4-FFF2-40B4-BE49-F238E27FC236}">
                <a16:creationId xmlns:a16="http://schemas.microsoft.com/office/drawing/2014/main" id="{B4482AE6-3A06-412C-9FB6-13AA1AE44704}"/>
              </a:ext>
            </a:extLst>
          </p:cNvPr>
          <p:cNvSpPr txBox="1">
            <a:spLocks/>
          </p:cNvSpPr>
          <p:nvPr/>
        </p:nvSpPr>
        <p:spPr>
          <a:xfrm>
            <a:off x="5715000" y="914400"/>
            <a:ext cx="6934200" cy="1087708"/>
          </a:xfrm>
          <a:prstGeom prst="rect">
            <a:avLst/>
          </a:prstGeom>
        </p:spPr>
        <p:txBody>
          <a:bodyPr vert="horz" lIns="91440" tIns="45720" rIns="91440" bIns="45720" rtlCol="0" anchor="b">
            <a:noAutofit/>
          </a:bodyPr>
          <a:lstStyle>
            <a:lvl1pPr algn="r" defTabSz="457200" rtl="1" eaLnBrk="1" latinLnBrk="0" hangingPunct="1">
              <a:spcBef>
                <a:spcPct val="0"/>
              </a:spcBef>
              <a:buNone/>
              <a:defRPr sz="54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lnSpc>
                <a:spcPts val="10500"/>
              </a:lnSpc>
            </a:pPr>
            <a:r>
              <a:rPr lang="en-US" sz="4800" dirty="0">
                <a:solidFill>
                  <a:schemeClr val="tx1"/>
                </a:solidFill>
              </a:rPr>
              <a:t>Agriculture</a:t>
            </a:r>
            <a:endParaRPr lang="en-IL" sz="4800" dirty="0">
              <a:solidFill>
                <a:schemeClr val="tx1"/>
              </a:solidFill>
            </a:endParaRPr>
          </a:p>
        </p:txBody>
      </p:sp>
    </p:spTree>
    <p:extLst>
      <p:ext uri="{BB962C8B-B14F-4D97-AF65-F5344CB8AC3E}">
        <p14:creationId xmlns:p14="http://schemas.microsoft.com/office/powerpoint/2010/main" val="133601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ED53-049E-464B-819F-A7EC88F22D9E}"/>
              </a:ext>
            </a:extLst>
          </p:cNvPr>
          <p:cNvSpPr>
            <a:spLocks noGrp="1"/>
          </p:cNvSpPr>
          <p:nvPr>
            <p:ph type="title"/>
          </p:nvPr>
        </p:nvSpPr>
        <p:spPr/>
        <p:txBody>
          <a:bodyPr/>
          <a:lstStyle/>
          <a:p>
            <a:r>
              <a:rPr lang="en-US" dirty="0"/>
              <a:t>Classic Farming</a:t>
            </a:r>
            <a:endParaRPr lang="en-IL" dirty="0"/>
          </a:p>
        </p:txBody>
      </p:sp>
      <p:pic>
        <p:nvPicPr>
          <p:cNvPr id="4" name="Picture 3" descr="http://www.vijftigplusser.nl/weblog/images/bennekesblogje/48-1783-0808152252-boerenleven.jpg">
            <a:extLst>
              <a:ext uri="{FF2B5EF4-FFF2-40B4-BE49-F238E27FC236}">
                <a16:creationId xmlns:a16="http://schemas.microsoft.com/office/drawing/2014/main" id="{85F5C8EF-4494-41D3-A740-99AF3E7A60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
          <a:stretch/>
        </p:blipFill>
        <p:spPr bwMode="auto">
          <a:xfrm>
            <a:off x="588263" y="1828800"/>
            <a:ext cx="7579667" cy="372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2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D92D-2691-43B4-A118-BDB21D005BC3}"/>
              </a:ext>
            </a:extLst>
          </p:cNvPr>
          <p:cNvSpPr>
            <a:spLocks noGrp="1"/>
          </p:cNvSpPr>
          <p:nvPr>
            <p:ph type="title"/>
          </p:nvPr>
        </p:nvSpPr>
        <p:spPr/>
        <p:txBody>
          <a:bodyPr/>
          <a:lstStyle/>
          <a:p>
            <a:r>
              <a:rPr lang="en-US" dirty="0"/>
              <a:t>Challenges</a:t>
            </a:r>
            <a:endParaRPr lang="en-IL" dirty="0"/>
          </a:p>
        </p:txBody>
      </p:sp>
      <p:sp>
        <p:nvSpPr>
          <p:cNvPr id="3" name="Content Placeholder 2">
            <a:extLst>
              <a:ext uri="{FF2B5EF4-FFF2-40B4-BE49-F238E27FC236}">
                <a16:creationId xmlns:a16="http://schemas.microsoft.com/office/drawing/2014/main" id="{351CE6D9-CF8B-4AFF-9570-75B3F605FE3E}"/>
              </a:ext>
            </a:extLst>
          </p:cNvPr>
          <p:cNvSpPr>
            <a:spLocks noGrp="1"/>
          </p:cNvSpPr>
          <p:nvPr>
            <p:ph idx="1"/>
          </p:nvPr>
        </p:nvSpPr>
        <p:spPr>
          <a:xfrm>
            <a:off x="457199" y="1447800"/>
            <a:ext cx="7848601" cy="5257800"/>
          </a:xfrm>
        </p:spPr>
        <p:txBody>
          <a:bodyPr>
            <a:normAutofit fontScale="77500" lnSpcReduction="20000"/>
          </a:bodyPr>
          <a:lstStyle/>
          <a:p>
            <a:pPr algn="l" rtl="0"/>
            <a:r>
              <a:rPr lang="en-US" sz="3200" dirty="0"/>
              <a:t>The agriculture industry is faced with challenges:</a:t>
            </a:r>
          </a:p>
          <a:p>
            <a:pPr algn="l" rtl="0"/>
            <a:endParaRPr lang="en-US" sz="900" dirty="0"/>
          </a:p>
          <a:p>
            <a:pPr lvl="1" algn="l" rtl="0"/>
            <a:r>
              <a:rPr lang="en-US" sz="3100" dirty="0"/>
              <a:t>The limited availability of arable land</a:t>
            </a:r>
          </a:p>
          <a:p>
            <a:pPr lvl="1" algn="l" rtl="0"/>
            <a:endParaRPr lang="en-IL" sz="3100" dirty="0"/>
          </a:p>
          <a:p>
            <a:pPr lvl="1" algn="l" rtl="0"/>
            <a:r>
              <a:rPr lang="en-US" sz="3100" dirty="0"/>
              <a:t>Global climate change</a:t>
            </a:r>
          </a:p>
          <a:p>
            <a:pPr lvl="1" algn="l" rtl="0"/>
            <a:endParaRPr lang="en-IL" sz="3100" dirty="0"/>
          </a:p>
          <a:p>
            <a:pPr lvl="1" algn="l" rtl="0"/>
            <a:r>
              <a:rPr lang="en-US" sz="3100" dirty="0"/>
              <a:t>The growing scarcity of water</a:t>
            </a:r>
          </a:p>
          <a:p>
            <a:pPr lvl="1" algn="l" rtl="0"/>
            <a:endParaRPr lang="en-IL" sz="3100" dirty="0"/>
          </a:p>
          <a:p>
            <a:pPr lvl="1" algn="l" rtl="0"/>
            <a:r>
              <a:rPr lang="en-US" sz="3100" dirty="0"/>
              <a:t>The price and availability of energy, particularly from fossil fuels</a:t>
            </a:r>
          </a:p>
          <a:p>
            <a:pPr lvl="1" algn="l" rtl="0"/>
            <a:endParaRPr lang="en-IL" sz="3100" dirty="0"/>
          </a:p>
          <a:p>
            <a:pPr lvl="1" algn="l" rtl="0"/>
            <a:r>
              <a:rPr lang="en-US" sz="3100" dirty="0"/>
              <a:t>The impact of urbanization on rural labor supply.</a:t>
            </a:r>
          </a:p>
          <a:p>
            <a:pPr algn="l" rtl="0"/>
            <a:endParaRPr lang="en-IL" dirty="0"/>
          </a:p>
        </p:txBody>
      </p:sp>
    </p:spTree>
    <p:extLst>
      <p:ext uri="{BB962C8B-B14F-4D97-AF65-F5344CB8AC3E}">
        <p14:creationId xmlns:p14="http://schemas.microsoft.com/office/powerpoint/2010/main" val="264192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41DB-DE3D-4E45-AB7C-F4F33E260CBB}"/>
              </a:ext>
            </a:extLst>
          </p:cNvPr>
          <p:cNvSpPr>
            <a:spLocks noGrp="1"/>
          </p:cNvSpPr>
          <p:nvPr>
            <p:ph type="title"/>
          </p:nvPr>
        </p:nvSpPr>
        <p:spPr/>
        <p:txBody>
          <a:bodyPr>
            <a:normAutofit/>
          </a:bodyPr>
          <a:lstStyle/>
          <a:p>
            <a:r>
              <a:rPr lang="en-US" sz="4050" dirty="0"/>
              <a:t>Challenges - Technology</a:t>
            </a:r>
            <a:endParaRPr lang="en-IL" sz="4050" dirty="0"/>
          </a:p>
        </p:txBody>
      </p:sp>
      <p:sp>
        <p:nvSpPr>
          <p:cNvPr id="3" name="Content Placeholder 2">
            <a:extLst>
              <a:ext uri="{FF2B5EF4-FFF2-40B4-BE49-F238E27FC236}">
                <a16:creationId xmlns:a16="http://schemas.microsoft.com/office/drawing/2014/main" id="{2BF86266-895E-46E5-BEDE-D6BE302FDAFC}"/>
              </a:ext>
            </a:extLst>
          </p:cNvPr>
          <p:cNvSpPr>
            <a:spLocks noGrp="1"/>
          </p:cNvSpPr>
          <p:nvPr>
            <p:ph idx="1"/>
          </p:nvPr>
        </p:nvSpPr>
        <p:spPr>
          <a:xfrm>
            <a:off x="616225" y="1524000"/>
            <a:ext cx="6347714" cy="3880773"/>
          </a:xfrm>
        </p:spPr>
        <p:txBody>
          <a:bodyPr>
            <a:normAutofit/>
          </a:bodyPr>
          <a:lstStyle/>
          <a:p>
            <a:pPr algn="l" rtl="0">
              <a:lnSpc>
                <a:spcPct val="150000"/>
              </a:lnSpc>
            </a:pPr>
            <a:r>
              <a:rPr lang="en-US" sz="3000" dirty="0"/>
              <a:t> Too much information</a:t>
            </a:r>
          </a:p>
          <a:p>
            <a:pPr algn="l" rtl="0">
              <a:lnSpc>
                <a:spcPct val="150000"/>
              </a:lnSpc>
            </a:pPr>
            <a:r>
              <a:rPr lang="en-US" sz="3000" dirty="0"/>
              <a:t> Energy</a:t>
            </a:r>
          </a:p>
          <a:p>
            <a:pPr algn="l" rtl="0">
              <a:lnSpc>
                <a:spcPct val="150000"/>
              </a:lnSpc>
            </a:pPr>
            <a:r>
              <a:rPr lang="en-US" sz="3000" dirty="0"/>
              <a:t> Connectivity</a:t>
            </a:r>
            <a:endParaRPr lang="en-IL" sz="3000" dirty="0"/>
          </a:p>
        </p:txBody>
      </p:sp>
    </p:spTree>
    <p:extLst>
      <p:ext uri="{BB962C8B-B14F-4D97-AF65-F5344CB8AC3E}">
        <p14:creationId xmlns:p14="http://schemas.microsoft.com/office/powerpoint/2010/main" val="365558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descr="C:\Users\Wolfe001\AppData\Local\Microsoft\Windows\Temporary Internet Files\Content.IE5\0W1ACSI0\MC90029950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3713" y="3244964"/>
            <a:ext cx="657053" cy="633463"/>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3161468" y="2544542"/>
            <a:ext cx="2624668" cy="26246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Rectangle 27"/>
          <p:cNvSpPr/>
          <p:nvPr/>
        </p:nvSpPr>
        <p:spPr>
          <a:xfrm>
            <a:off x="2811545" y="3819569"/>
            <a:ext cx="776623" cy="85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ectangle 18"/>
          <p:cNvSpPr/>
          <p:nvPr/>
        </p:nvSpPr>
        <p:spPr>
          <a:xfrm>
            <a:off x="5352699" y="3934024"/>
            <a:ext cx="776623" cy="740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34" name="Picture 10" descr="C:\Users\Wolfe001\AppData\Local\Microsoft\Windows\Temporary Internet Files\Content.IE5\RSEQKJ07\MC9002995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942" y="4050763"/>
            <a:ext cx="802439" cy="7433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Wolfe001\AppData\Local\Microsoft\Windows\Temporary Internet Files\Content.IE5\R0ZT7UJI\MC90021742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050" y="4026744"/>
            <a:ext cx="550707" cy="62392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Wolfe001\AppData\Local\Microsoft\Windows\Temporary Internet Files\Content.IE5\5AK9GO4D\MC90021743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8987" y="2891909"/>
            <a:ext cx="640904" cy="7415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Wolfe001\AppData\Local\Microsoft\Windows\Temporary Internet Files\Content.IE5\0W1ACSI0\MC90021742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8494" y="3261942"/>
            <a:ext cx="537667" cy="672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olfe001\AppData\Local\Microsoft\Windows\Temporary Internet Files\Content.IE5\MW0ICMLQ\MC900278842[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2684" y="1826958"/>
            <a:ext cx="566471"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olfe001\AppData\Local\Microsoft\Windows\Temporary Internet Files\Content.IE5\7SN2WFAC\MC90032617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5712" y="3934025"/>
            <a:ext cx="488290" cy="70500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ww.clker.com/cliparts/I/G/7/j/7/r/desk-work-md.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167" t="7461" r="10727" b="6227"/>
          <a:stretch/>
        </p:blipFill>
        <p:spPr bwMode="auto">
          <a:xfrm flipH="1">
            <a:off x="5387667" y="4010224"/>
            <a:ext cx="673436" cy="705003"/>
          </a:xfrm>
          <a:prstGeom prst="rect">
            <a:avLst/>
          </a:prstGeom>
          <a:solidFill>
            <a:schemeClr val="bg1"/>
          </a:solidFill>
        </p:spPr>
      </p:pic>
      <p:sp>
        <p:nvSpPr>
          <p:cNvPr id="11" name="TextBox 10"/>
          <p:cNvSpPr txBox="1"/>
          <p:nvPr/>
        </p:nvSpPr>
        <p:spPr>
          <a:xfrm>
            <a:off x="3919522" y="2442906"/>
            <a:ext cx="1050047" cy="646331"/>
          </a:xfrm>
          <a:prstGeom prst="rect">
            <a:avLst/>
          </a:prstGeom>
          <a:solidFill>
            <a:schemeClr val="bg1"/>
          </a:solidFill>
        </p:spPr>
        <p:txBody>
          <a:bodyPr wrap="square" rtlCol="0">
            <a:spAutoFit/>
          </a:bodyPr>
          <a:lstStyle/>
          <a:p>
            <a:pPr algn="ctr"/>
            <a:r>
              <a:rPr lang="en-GB" sz="1200" b="1" dirty="0"/>
              <a:t>smart sensing &amp; monitoring</a:t>
            </a:r>
          </a:p>
        </p:txBody>
      </p:sp>
      <p:sp>
        <p:nvSpPr>
          <p:cNvPr id="16" name="TextBox 15"/>
          <p:cNvSpPr txBox="1"/>
          <p:nvPr/>
        </p:nvSpPr>
        <p:spPr>
          <a:xfrm>
            <a:off x="5142134" y="4639027"/>
            <a:ext cx="1050047" cy="646331"/>
          </a:xfrm>
          <a:prstGeom prst="rect">
            <a:avLst/>
          </a:prstGeom>
          <a:solidFill>
            <a:schemeClr val="bg1"/>
          </a:solidFill>
        </p:spPr>
        <p:txBody>
          <a:bodyPr wrap="square" rtlCol="0">
            <a:spAutoFit/>
          </a:bodyPr>
          <a:lstStyle>
            <a:defPPr>
              <a:defRPr lang="nl-NL"/>
            </a:defPPr>
            <a:lvl1pPr>
              <a:defRPr sz="1600" b="1"/>
            </a:lvl1pPr>
          </a:lstStyle>
          <a:p>
            <a:pPr algn="ctr"/>
            <a:r>
              <a:rPr lang="en-GB" sz="1200" dirty="0"/>
              <a:t>smart analysis &amp; planning</a:t>
            </a:r>
          </a:p>
        </p:txBody>
      </p:sp>
      <p:sp>
        <p:nvSpPr>
          <p:cNvPr id="17" name="TextBox 16"/>
          <p:cNvSpPr txBox="1"/>
          <p:nvPr/>
        </p:nvSpPr>
        <p:spPr>
          <a:xfrm>
            <a:off x="2691766" y="4639026"/>
            <a:ext cx="1050047" cy="461665"/>
          </a:xfrm>
          <a:prstGeom prst="rect">
            <a:avLst/>
          </a:prstGeom>
          <a:solidFill>
            <a:schemeClr val="bg1"/>
          </a:solidFill>
        </p:spPr>
        <p:txBody>
          <a:bodyPr wrap="square" rtlCol="0">
            <a:spAutoFit/>
          </a:bodyPr>
          <a:lstStyle/>
          <a:p>
            <a:r>
              <a:rPr lang="en-GB" sz="1200" b="1" dirty="0"/>
              <a:t>smart control</a:t>
            </a:r>
          </a:p>
        </p:txBody>
      </p:sp>
      <p:sp>
        <p:nvSpPr>
          <p:cNvPr id="21" name="Isosceles Triangle 20"/>
          <p:cNvSpPr/>
          <p:nvPr/>
        </p:nvSpPr>
        <p:spPr>
          <a:xfrm rot="8754475">
            <a:off x="5493403" y="3120299"/>
            <a:ext cx="233363" cy="20117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2" name="Isosceles Triangle 31"/>
          <p:cNvSpPr/>
          <p:nvPr/>
        </p:nvSpPr>
        <p:spPr>
          <a:xfrm rot="2080282">
            <a:off x="3258664" y="3043243"/>
            <a:ext cx="233363" cy="20117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Isosceles Triangle 32"/>
          <p:cNvSpPr/>
          <p:nvPr/>
        </p:nvSpPr>
        <p:spPr>
          <a:xfrm rot="16200000">
            <a:off x="4327863" y="5068622"/>
            <a:ext cx="233363" cy="201175"/>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873" r="22103"/>
          <a:stretch/>
        </p:blipFill>
        <p:spPr bwMode="auto">
          <a:xfrm>
            <a:off x="6129322" y="3976402"/>
            <a:ext cx="1776838" cy="1309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descr="http://cema-agri.org/sites/default/files/ESS_Conference_0.jpg"/>
          <p:cNvPicPr>
            <a:picLocks noChangeAspect="1" noChangeArrowheads="1"/>
          </p:cNvPicPr>
          <p:nvPr/>
        </p:nvPicPr>
        <p:blipFill rotWithShape="1">
          <a:blip r:embed="rId12">
            <a:extLst>
              <a:ext uri="{28A0092B-C50C-407E-A947-70E740481C1C}">
                <a14:useLocalDpi xmlns:a14="http://schemas.microsoft.com/office/drawing/2010/main" val="0"/>
              </a:ext>
            </a:extLst>
          </a:blip>
          <a:srcRect l="13412" t="22557" r="-13412" b="191"/>
          <a:stretch/>
        </p:blipFill>
        <p:spPr bwMode="auto">
          <a:xfrm>
            <a:off x="5893595" y="1705570"/>
            <a:ext cx="2107406" cy="14458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3">
            <a:extLst>
              <a:ext uri="{28A0092B-C50C-407E-A947-70E740481C1C}">
                <a14:useLocalDpi xmlns:a14="http://schemas.microsoft.com/office/drawing/2010/main" val="0"/>
              </a:ext>
            </a:extLst>
          </a:blip>
          <a:srcRect l="15285" t="8509" r="27011" b="20086"/>
          <a:stretch/>
        </p:blipFill>
        <p:spPr>
          <a:xfrm>
            <a:off x="1628099" y="4557896"/>
            <a:ext cx="1063667" cy="989263"/>
          </a:xfrm>
          <a:prstGeom prst="rect">
            <a:avLst/>
          </a:prstGeom>
        </p:spPr>
      </p:pic>
      <p:pic>
        <p:nvPicPr>
          <p:cNvPr id="25" name="Picture 3" descr="D:\CorVerdouw\My Files\RefModel Chain Processes\2. Secondary Output Archive\Lectures\FotoS Bedrijfsbezoeken\Anulewisz\Rijnplant\IMG_6150.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71428" y="1698119"/>
            <a:ext cx="1371056" cy="943478"/>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2 2"/>
          <p:cNvSpPr/>
          <p:nvPr/>
        </p:nvSpPr>
        <p:spPr>
          <a:xfrm>
            <a:off x="3625304" y="3253642"/>
            <a:ext cx="1917941" cy="1134244"/>
          </a:xfrm>
          <a:prstGeom prst="irregularSeal2">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68580" tIns="34290" rIns="68580" bIns="54000" numCol="1" spcCol="0" rtlCol="0" fromWordArt="0" anchor="ctr" anchorCtr="0" forceAA="0" compatLnSpc="1">
            <a:prstTxWarp prst="textNoShape">
              <a:avLst/>
            </a:prstTxWarp>
            <a:spAutoFit/>
          </a:bodyPr>
          <a:lstStyle/>
          <a:p>
            <a:pPr algn="ctr"/>
            <a:r>
              <a:rPr lang="en-GB" sz="1350" b="1" dirty="0">
                <a:solidFill>
                  <a:schemeClr val="tx1"/>
                </a:solidFill>
              </a:rPr>
              <a:t>BIG DATA</a:t>
            </a:r>
          </a:p>
        </p:txBody>
      </p:sp>
      <p:pic>
        <p:nvPicPr>
          <p:cNvPr id="3074" name="Picture 2" descr="https://farmcreditofvirginias.files.wordpress.com/2012/09/cow-milking.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81543" y="2994727"/>
            <a:ext cx="1548765" cy="1031478"/>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a:extLst>
              <a:ext uri="{FF2B5EF4-FFF2-40B4-BE49-F238E27FC236}">
                <a16:creationId xmlns:a16="http://schemas.microsoft.com/office/drawing/2014/main" id="{330127E2-E748-47BC-8E97-4B1BE2447BC3}"/>
              </a:ext>
            </a:extLst>
          </p:cNvPr>
          <p:cNvSpPr txBox="1">
            <a:spLocks/>
          </p:cNvSpPr>
          <p:nvPr/>
        </p:nvSpPr>
        <p:spPr>
          <a:xfrm>
            <a:off x="225637" y="389631"/>
            <a:ext cx="7886700" cy="994172"/>
          </a:xfrm>
          <a:prstGeom prst="rect">
            <a:avLst/>
          </a:prstGeom>
        </p:spPr>
        <p:txBody>
          <a:bodyPr vert="horz" lIns="91440" tIns="45720" rIns="91440" bIns="45720" rtlCol="0" anchor="t">
            <a:normAutofit/>
          </a:bodyPr>
          <a:lstStyle>
            <a:lvl1pPr rtl="1">
              <a:spcBef>
                <a:spcPct val="0"/>
              </a:spcBef>
              <a:buNone/>
              <a:defRPr sz="4050">
                <a:solidFill>
                  <a:schemeClr val="accent1"/>
                </a:solidFill>
                <a:latin typeface="+mj-lt"/>
                <a:ea typeface="+mj-ea"/>
                <a:cs typeface="+mj-cs"/>
              </a:defRPr>
            </a:lvl1pPr>
            <a:lvl2pPr rtl="1">
              <a:defRPr>
                <a:solidFill>
                  <a:schemeClr val="tx2"/>
                </a:solidFill>
              </a:defRPr>
            </a:lvl2pPr>
            <a:lvl3pPr rtl="1">
              <a:defRPr>
                <a:solidFill>
                  <a:schemeClr val="tx2"/>
                </a:solidFill>
              </a:defRPr>
            </a:lvl3pPr>
            <a:lvl4pPr rtl="1">
              <a:defRPr>
                <a:solidFill>
                  <a:schemeClr val="tx2"/>
                </a:solidFill>
              </a:defRPr>
            </a:lvl4pPr>
            <a:lvl5pPr rtl="1">
              <a:defRPr>
                <a:solidFill>
                  <a:schemeClr val="tx2"/>
                </a:solidFill>
              </a:defRPr>
            </a:lvl5pPr>
            <a:lvl6pPr rtl="1">
              <a:defRPr>
                <a:solidFill>
                  <a:schemeClr val="tx2"/>
                </a:solidFill>
              </a:defRPr>
            </a:lvl6pPr>
            <a:lvl7pPr rtl="1">
              <a:defRPr>
                <a:solidFill>
                  <a:schemeClr val="tx2"/>
                </a:solidFill>
              </a:defRPr>
            </a:lvl7pPr>
            <a:lvl8pPr rtl="1">
              <a:defRPr>
                <a:solidFill>
                  <a:schemeClr val="tx2"/>
                </a:solidFill>
              </a:defRPr>
            </a:lvl8pPr>
            <a:lvl9pPr rtl="1">
              <a:defRPr>
                <a:solidFill>
                  <a:schemeClr val="tx2"/>
                </a:solidFill>
              </a:defRPr>
            </a:lvl9pPr>
          </a:lstStyle>
          <a:p>
            <a:r>
              <a:rPr lang="en-GB" dirty="0"/>
              <a:t>Future Farming</a:t>
            </a:r>
            <a:endParaRPr lang="en-IL" dirty="0"/>
          </a:p>
        </p:txBody>
      </p:sp>
    </p:spTree>
    <p:extLst>
      <p:ext uri="{BB962C8B-B14F-4D97-AF65-F5344CB8AC3E}">
        <p14:creationId xmlns:p14="http://schemas.microsoft.com/office/powerpoint/2010/main" val="2714810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BD69-21A0-4EA4-B80D-9F2C8BD8DC9C}"/>
              </a:ext>
            </a:extLst>
          </p:cNvPr>
          <p:cNvSpPr>
            <a:spLocks noGrp="1"/>
          </p:cNvSpPr>
          <p:nvPr>
            <p:ph type="title"/>
          </p:nvPr>
        </p:nvSpPr>
        <p:spPr/>
        <p:txBody>
          <a:bodyPr/>
          <a:lstStyle/>
          <a:p>
            <a:r>
              <a:rPr lang="en-US" dirty="0"/>
              <a:t>IOT &amp; Farming</a:t>
            </a:r>
            <a:endParaRPr lang="en-IL" dirty="0"/>
          </a:p>
        </p:txBody>
      </p:sp>
      <p:sp>
        <p:nvSpPr>
          <p:cNvPr id="3" name="Content Placeholder 2">
            <a:extLst>
              <a:ext uri="{FF2B5EF4-FFF2-40B4-BE49-F238E27FC236}">
                <a16:creationId xmlns:a16="http://schemas.microsoft.com/office/drawing/2014/main" id="{DB32442E-7925-4AA2-802B-CFA709438906}"/>
              </a:ext>
            </a:extLst>
          </p:cNvPr>
          <p:cNvSpPr txBox="1">
            <a:spLocks/>
          </p:cNvSpPr>
          <p:nvPr/>
        </p:nvSpPr>
        <p:spPr>
          <a:xfrm>
            <a:off x="304800" y="1143000"/>
            <a:ext cx="7162800" cy="4724400"/>
          </a:xfrm>
          <a:prstGeom prst="rect">
            <a:avLst/>
          </a:prstGeom>
        </p:spPr>
        <p:txBody>
          <a:bodyPr vert="horz" lIns="91440" tIns="45720" rIns="91440" bIns="45720" rtlCol="0">
            <a:normAutofit/>
          </a:bodyPr>
          <a:lstStyle>
            <a:lvl1pPr marL="342900" indent="-342900">
              <a:lnSpc>
                <a:spcPct val="150000"/>
              </a:lnSpc>
              <a:spcBef>
                <a:spcPts val="1000"/>
              </a:spcBef>
              <a:spcAft>
                <a:spcPts val="0"/>
              </a:spcAft>
              <a:buClr>
                <a:schemeClr val="accent1"/>
              </a:buClr>
              <a:buSzPct val="80000"/>
              <a:buFont typeface="Wingdings 3" charset="2"/>
              <a:buChar char=""/>
              <a:defRPr sz="3000">
                <a:solidFill>
                  <a:schemeClr val="tx1">
                    <a:lumMod val="75000"/>
                    <a:lumOff val="25000"/>
                  </a:schemeClr>
                </a:solidFill>
              </a:defRPr>
            </a:lvl1pPr>
            <a:lvl2pPr marL="742950" indent="-285750" algn="r" rtl="1">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algn="r" rtl="1">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algn="r" rtl="1">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pPr>
              <a:lnSpc>
                <a:spcPct val="200000"/>
              </a:lnSpc>
            </a:pPr>
            <a:r>
              <a:rPr lang="en-US" dirty="0"/>
              <a:t>Precision agriculture - 'smart farming’</a:t>
            </a:r>
          </a:p>
          <a:p>
            <a:pPr>
              <a:lnSpc>
                <a:spcPct val="200000"/>
              </a:lnSpc>
            </a:pPr>
            <a:r>
              <a:rPr lang="en-US" dirty="0"/>
              <a:t>Precision agriculture  is  based  on  sensor  technologies</a:t>
            </a:r>
          </a:p>
          <a:p>
            <a:pPr>
              <a:lnSpc>
                <a:spcPct val="200000"/>
              </a:lnSpc>
            </a:pPr>
            <a:endParaRPr lang="en-IL" dirty="0"/>
          </a:p>
        </p:txBody>
      </p:sp>
    </p:spTree>
    <p:extLst>
      <p:ext uri="{BB962C8B-B14F-4D97-AF65-F5344CB8AC3E}">
        <p14:creationId xmlns:p14="http://schemas.microsoft.com/office/powerpoint/2010/main" val="879460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פיאה">
  <a:themeElements>
    <a:clrScheme name="ירוק">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3989936</TotalTime>
  <Words>1023</Words>
  <Application>Microsoft Office PowerPoint</Application>
  <PresentationFormat>On-screen Show (4:3)</PresentationFormat>
  <Paragraphs>180</Paragraphs>
  <Slides>30</Slides>
  <Notes>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Calibri</vt:lpstr>
      <vt:lpstr>Century Gothic (כותרות)</vt:lpstr>
      <vt:lpstr>Corbel</vt:lpstr>
      <vt:lpstr>David</vt:lpstr>
      <vt:lpstr>Gisha</vt:lpstr>
      <vt:lpstr>Times New Roman</vt:lpstr>
      <vt:lpstr>Trebuchet MS</vt:lpstr>
      <vt:lpstr>Verdana</vt:lpstr>
      <vt:lpstr>Wingdings</vt:lpstr>
      <vt:lpstr>Wingdings 2</vt:lpstr>
      <vt:lpstr>Wingdings 3</vt:lpstr>
      <vt:lpstr>פיאה</vt:lpstr>
      <vt:lpstr>Green  Technology  &amp;  IoT</vt:lpstr>
      <vt:lpstr>Why Green Tech &amp; IoT</vt:lpstr>
      <vt:lpstr>Topics We’ll Talk About</vt:lpstr>
      <vt:lpstr>Green</vt:lpstr>
      <vt:lpstr>Classic Farming</vt:lpstr>
      <vt:lpstr>Challenges</vt:lpstr>
      <vt:lpstr>Challenges - Technology</vt:lpstr>
      <vt:lpstr>PowerPoint Presentation</vt:lpstr>
      <vt:lpstr>IOT &amp; Farming</vt:lpstr>
      <vt:lpstr>IOT &amp; Farming</vt:lpstr>
      <vt:lpstr>Redefining Industry Boundaries  (according to Porter and Heppelmann, Harvard Business Review, 2014)</vt:lpstr>
      <vt:lpstr>Redefining Industry Boundaries  (according to Porter and Heppelmann, Harvard Business Review, 2014)</vt:lpstr>
      <vt:lpstr>Connectivity</vt:lpstr>
      <vt:lpstr>LPWAN</vt:lpstr>
      <vt:lpstr>Involving the entire supply chain network and beyond</vt:lpstr>
      <vt:lpstr>PowerPoint Presentation</vt:lpstr>
      <vt:lpstr>Smart Cities</vt:lpstr>
      <vt:lpstr>PowerPoint Presentation</vt:lpstr>
      <vt:lpstr>PowerPoint Presentation</vt:lpstr>
      <vt:lpstr>PowerPoint Presentation</vt:lpstr>
      <vt:lpstr>Green at Home</vt:lpstr>
      <vt:lpstr>IoT can help make the world a greener place</vt:lpstr>
      <vt:lpstr>Smart A/C Systems</vt:lpstr>
      <vt:lpstr>Smart Washer and Dryer</vt:lpstr>
      <vt:lpstr>Smart Dishwasher</vt:lpstr>
      <vt:lpstr>Smart Refrigerator</vt:lpstr>
      <vt:lpstr>Smart Grid</vt:lpstr>
      <vt:lpstr>Generating Power</vt:lpstr>
      <vt:lpstr>Generating Power (Cont.)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Reshmi</dc:creator>
  <cp:lastModifiedBy>Natan Preminger</cp:lastModifiedBy>
  <cp:revision>1231</cp:revision>
  <dcterms:created xsi:type="dcterms:W3CDTF">2012-06-19T07:31:56Z</dcterms:created>
  <dcterms:modified xsi:type="dcterms:W3CDTF">2017-05-23T06:30:21Z</dcterms:modified>
</cp:coreProperties>
</file>